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47"/>
  </p:notesMasterIdLst>
  <p:sldIdLst>
    <p:sldId id="419" r:id="rId3"/>
    <p:sldId id="403" r:id="rId4"/>
    <p:sldId id="408" r:id="rId5"/>
    <p:sldId id="418" r:id="rId6"/>
    <p:sldId id="410" r:id="rId7"/>
    <p:sldId id="417" r:id="rId8"/>
    <p:sldId id="413" r:id="rId9"/>
    <p:sldId id="426" r:id="rId10"/>
    <p:sldId id="425" r:id="rId11"/>
    <p:sldId id="427" r:id="rId12"/>
    <p:sldId id="428" r:id="rId13"/>
    <p:sldId id="429" r:id="rId14"/>
    <p:sldId id="430" r:id="rId15"/>
    <p:sldId id="431" r:id="rId16"/>
    <p:sldId id="432" r:id="rId17"/>
    <p:sldId id="433" r:id="rId18"/>
    <p:sldId id="434" r:id="rId19"/>
    <p:sldId id="435" r:id="rId20"/>
    <p:sldId id="436" r:id="rId21"/>
    <p:sldId id="437" r:id="rId22"/>
    <p:sldId id="438" r:id="rId23"/>
    <p:sldId id="439" r:id="rId24"/>
    <p:sldId id="440" r:id="rId25"/>
    <p:sldId id="441" r:id="rId26"/>
    <p:sldId id="442" r:id="rId27"/>
    <p:sldId id="443" r:id="rId28"/>
    <p:sldId id="444" r:id="rId29"/>
    <p:sldId id="445" r:id="rId30"/>
    <p:sldId id="446" r:id="rId31"/>
    <p:sldId id="447" r:id="rId32"/>
    <p:sldId id="448" r:id="rId33"/>
    <p:sldId id="449" r:id="rId34"/>
    <p:sldId id="450" r:id="rId35"/>
    <p:sldId id="451" r:id="rId36"/>
    <p:sldId id="452" r:id="rId37"/>
    <p:sldId id="453" r:id="rId38"/>
    <p:sldId id="454" r:id="rId39"/>
    <p:sldId id="414" r:id="rId40"/>
    <p:sldId id="421" r:id="rId41"/>
    <p:sldId id="422" r:id="rId42"/>
    <p:sldId id="424" r:id="rId43"/>
    <p:sldId id="423" r:id="rId44"/>
    <p:sldId id="416" r:id="rId45"/>
    <p:sldId id="411" r:id="rId46"/>
  </p:sldIdLst>
  <p:sldSz cx="9144000" cy="5143500" type="screen16x9"/>
  <p:notesSz cx="7104063" cy="10234613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2672"/>
    <a:srgbClr val="2E2672"/>
    <a:srgbClr val="009BDC"/>
    <a:srgbClr val="1AA8E6"/>
    <a:srgbClr val="99D8F4"/>
    <a:srgbClr val="33B2E9"/>
    <a:srgbClr val="4DBBEB"/>
    <a:srgbClr val="66C5EE"/>
    <a:srgbClr val="4DB9EB"/>
    <a:srgbClr val="6E22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1" autoAdjust="0"/>
    <p:restoredTop sz="80425" autoAdjust="0"/>
  </p:normalViewPr>
  <p:slideViewPr>
    <p:cSldViewPr snapToGrid="0" showGuides="1">
      <p:cViewPr varScale="1">
        <p:scale>
          <a:sx n="67" d="100"/>
          <a:sy n="67" d="100"/>
        </p:scale>
        <p:origin x="1144" y="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918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E4E852C6-7078-4DF2-B959-3EBFFFE3B108}" type="datetimeFigureOut">
              <a:rPr lang="de-DE" smtClean="0"/>
              <a:t>11.03.2024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EFD09056-B185-4154-97B1-F79130FA16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002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09056-B185-4154-97B1-F79130FA169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7423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00" b="1" dirty="0">
                <a:latin typeface="Arial" panose="020B0604020202020204" pitchFamily="34" charset="0"/>
                <a:cs typeface="Arial" panose="020B0604020202020204" pitchFamily="34" charset="0"/>
              </a:rPr>
              <a:t>Netzwerktreffen der </a:t>
            </a:r>
            <a:r>
              <a:rPr lang="de-DE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Demokratieberater:innen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09056-B185-4154-97B1-F79130FA1696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4754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00" b="1" dirty="0">
                <a:latin typeface="Arial" panose="020B0604020202020204" pitchFamily="34" charset="0"/>
                <a:cs typeface="Arial" panose="020B0604020202020204" pitchFamily="34" charset="0"/>
              </a:rPr>
              <a:t>Netzwerktreffen der </a:t>
            </a:r>
            <a:r>
              <a:rPr lang="de-DE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Demokratieberater:innen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09056-B185-4154-97B1-F79130FA1696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0654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09056-B185-4154-97B1-F79130FA1696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6814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09056-B185-4154-97B1-F79130FA169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8193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Es ist Leitungsaufgabe und -verantwortung, diese im Umgang mit Mitarbeitenden, </a:t>
            </a:r>
            <a:r>
              <a:rPr lang="de-DE" sz="900" dirty="0" err="1">
                <a:latin typeface="Arial" panose="020B0604020202020204" pitchFamily="34" charset="0"/>
                <a:cs typeface="Arial" panose="020B0604020202020204" pitchFamily="34" charset="0"/>
              </a:rPr>
              <a:t>Klient:innen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 und Dienstleistenden wirksam werden zu lassen. Diese roten Linien sind auf allen Ebenen und regelmäßig in geeigneten, zugänglichen und barrierearme Formaten zu vermitteln (siehe auch Beispiele in </a:t>
            </a:r>
            <a:r>
              <a:rPr lang="de-DE" sz="900" i="1" dirty="0">
                <a:latin typeface="Arial" panose="020B0604020202020204" pitchFamily="34" charset="0"/>
                <a:cs typeface="Arial" panose="020B0604020202020204" pitchFamily="34" charset="0"/>
              </a:rPr>
              <a:t>Raum zeigt Haltung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). Dazu zählt auch die Aufklärung über Inhalte/Motive/Strategie und politische Langzeitziele rechtspopulistischer Parteien und Organisationen.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09056-B185-4154-97B1-F79130FA169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2814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09056-B185-4154-97B1-F79130FA169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8609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00" b="1" dirty="0">
                <a:latin typeface="Arial" panose="020B0604020202020204" pitchFamily="34" charset="0"/>
                <a:cs typeface="Arial" panose="020B0604020202020204" pitchFamily="34" charset="0"/>
              </a:rPr>
              <a:t>Ko-Finanzierung? Wichtige politische niedrigschwellig Themen zugunsten der Träger in die Breite tragen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00" b="1" dirty="0">
                <a:latin typeface="Arial" panose="020B0604020202020204" pitchFamily="34" charset="0"/>
                <a:cs typeface="Arial" panose="020B0604020202020204" pitchFamily="34" charset="0"/>
              </a:rPr>
              <a:t>+ Sozialpolitische Kommunikation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09056-B185-4154-97B1-F79130FA1696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2972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00" b="1" dirty="0">
                <a:latin typeface="Arial" panose="020B0604020202020204" pitchFamily="34" charset="0"/>
                <a:cs typeface="Arial" panose="020B0604020202020204" pitchFamily="34" charset="0"/>
              </a:rPr>
              <a:t>Ko-Finanzierung? Wichtige politische niedrigschwellig Themen zugunsten der Träger in die Breite tragen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00" b="1" dirty="0">
                <a:latin typeface="Arial" panose="020B0604020202020204" pitchFamily="34" charset="0"/>
                <a:cs typeface="Arial" panose="020B0604020202020204" pitchFamily="34" charset="0"/>
              </a:rPr>
              <a:t>+ Sozialpolitische Kommunikation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09056-B185-4154-97B1-F79130FA1696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8074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00" b="1" dirty="0">
                <a:latin typeface="Arial" panose="020B0604020202020204" pitchFamily="34" charset="0"/>
                <a:cs typeface="Arial" panose="020B0604020202020204" pitchFamily="34" charset="0"/>
              </a:rPr>
              <a:t>Netzwerktreffen der </a:t>
            </a:r>
            <a:r>
              <a:rPr lang="de-DE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Demokratieberater:innen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09056-B185-4154-97B1-F79130FA1696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2441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00" b="1" dirty="0">
                <a:latin typeface="Arial" panose="020B0604020202020204" pitchFamily="34" charset="0"/>
                <a:cs typeface="Arial" panose="020B0604020202020204" pitchFamily="34" charset="0"/>
              </a:rPr>
              <a:t>Netzwerktreffen der </a:t>
            </a:r>
            <a:r>
              <a:rPr lang="de-DE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Demokratieberater:innen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09056-B185-4154-97B1-F79130FA1696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0915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0879C25-0E6F-47B7-8C43-2D5D6FC071EE}"/>
              </a:ext>
            </a:extLst>
          </p:cNvPr>
          <p:cNvSpPr/>
          <p:nvPr userDrawn="1"/>
        </p:nvSpPr>
        <p:spPr>
          <a:xfrm>
            <a:off x="0" y="1687"/>
            <a:ext cx="9144000" cy="5141813"/>
          </a:xfrm>
          <a:prstGeom prst="rect">
            <a:avLst/>
          </a:prstGeom>
          <a:solidFill>
            <a:srgbClr val="2E26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76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79313F93-04EB-4782-9A66-CBF5C7582D04}"/>
              </a:ext>
            </a:extLst>
          </p:cNvPr>
          <p:cNvSpPr/>
          <p:nvPr userDrawn="1"/>
        </p:nvSpPr>
        <p:spPr>
          <a:xfrm>
            <a:off x="2322001" y="1015390"/>
            <a:ext cx="6822000" cy="4128110"/>
          </a:xfrm>
          <a:prstGeom prst="rect">
            <a:avLst/>
          </a:prstGeom>
          <a:solidFill>
            <a:srgbClr val="4626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76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D8D1592-B93B-4277-A6F4-EB9A14460AF1}"/>
              </a:ext>
            </a:extLst>
          </p:cNvPr>
          <p:cNvSpPr/>
          <p:nvPr userDrawn="1"/>
        </p:nvSpPr>
        <p:spPr>
          <a:xfrm>
            <a:off x="0" y="1015390"/>
            <a:ext cx="2322000" cy="4128110"/>
          </a:xfrm>
          <a:prstGeom prst="rect">
            <a:avLst/>
          </a:prstGeom>
          <a:solidFill>
            <a:srgbClr val="6E2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76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641F0B1-C7CD-401E-AEB2-625003BA375D}"/>
              </a:ext>
            </a:extLst>
          </p:cNvPr>
          <p:cNvSpPr/>
          <p:nvPr userDrawn="1"/>
        </p:nvSpPr>
        <p:spPr>
          <a:xfrm>
            <a:off x="0" y="1"/>
            <a:ext cx="2322000" cy="1015388"/>
          </a:xfrm>
          <a:prstGeom prst="rect">
            <a:avLst/>
          </a:prstGeom>
          <a:solidFill>
            <a:srgbClr val="5A25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76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EBF91B-96CA-4D53-A76C-1C16AF0111F2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2422689" y="1558302"/>
            <a:ext cx="6456343" cy="1400383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3400"/>
              </a:lnSpc>
              <a:defRPr sz="32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Präsentationstitel</a:t>
            </a:r>
            <a:br>
              <a:rPr lang="de-DE" dirty="0"/>
            </a:br>
            <a:r>
              <a:rPr lang="de-DE" dirty="0"/>
              <a:t>2-zeilig</a:t>
            </a:r>
            <a:br>
              <a:rPr lang="de-DE" dirty="0"/>
            </a:br>
            <a:r>
              <a:rPr lang="de-DE" dirty="0"/>
              <a:t>3-zeilig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F6908F0-7A29-49A3-ACEA-92F22518D984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2422689" y="3079445"/>
            <a:ext cx="6456343" cy="661843"/>
          </a:xfrm>
        </p:spPr>
        <p:txBody>
          <a:bodyPr>
            <a:norm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Zusätzliche Informationen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B7563A7-7C69-40B5-B5DB-AFA7376AAC99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2412000" y="4842000"/>
            <a:ext cx="572400" cy="184666"/>
          </a:xfrm>
        </p:spPr>
        <p:txBody>
          <a:bodyPr>
            <a:spAutoFit/>
          </a:bodyPr>
          <a:lstStyle>
            <a:lvl1pPr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69F7D3-00B5-4A00-94C4-BBCB22CC3A84}" type="datetime1">
              <a:rPr lang="de-DE" smtClean="0"/>
              <a:pPr/>
              <a:t>11.03.2024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D08D21-A142-4719-B1D0-7F216650495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601364" y="4842000"/>
            <a:ext cx="384236" cy="184666"/>
          </a:xfrm>
        </p:spPr>
        <p:txBody>
          <a:bodyPr wrap="square" anchor="b" anchorCtr="0">
            <a:spAutoFit/>
          </a:bodyPr>
          <a:lstStyle>
            <a:lvl1pPr>
              <a:defRPr sz="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0978C10-C7EB-47FA-B885-B9CE41EFD8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3" y="262806"/>
            <a:ext cx="768903" cy="106867"/>
          </a:xfrm>
          <a:prstGeom prst="rect">
            <a:avLst/>
          </a:prstGeom>
        </p:spPr>
      </p:pic>
      <p:sp>
        <p:nvSpPr>
          <p:cNvPr id="11" name="Untertitel 2">
            <a:extLst>
              <a:ext uri="{FF2B5EF4-FFF2-40B4-BE49-F238E27FC236}">
                <a16:creationId xmlns:a16="http://schemas.microsoft.com/office/drawing/2014/main" id="{7F6908F0-7A29-49A3-ACEA-92F22518D984}"/>
              </a:ext>
            </a:extLst>
          </p:cNvPr>
          <p:cNvSpPr txBox="1">
            <a:spLocks/>
          </p:cNvSpPr>
          <p:nvPr userDrawn="1"/>
        </p:nvSpPr>
        <p:spPr>
          <a:xfrm>
            <a:off x="182211" y="353936"/>
            <a:ext cx="6456343" cy="661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100" b="0" dirty="0"/>
              <a:t>Berlin-Brandenburg-</a:t>
            </a:r>
          </a:p>
          <a:p>
            <a:pPr>
              <a:lnSpc>
                <a:spcPct val="100000"/>
              </a:lnSpc>
            </a:pPr>
            <a:r>
              <a:rPr lang="de-DE" sz="1100" b="0" dirty="0"/>
              <a:t>schlesische Oberlausitz</a:t>
            </a:r>
          </a:p>
        </p:txBody>
      </p:sp>
    </p:spTree>
    <p:extLst>
      <p:ext uri="{BB962C8B-B14F-4D97-AF65-F5344CB8AC3E}">
        <p14:creationId xmlns:p14="http://schemas.microsoft.com/office/powerpoint/2010/main" val="413471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reisdiagramm N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5CAB1E-401E-4FAE-95B8-00440C806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10" y="288000"/>
            <a:ext cx="8699354" cy="694800"/>
          </a:xfrm>
        </p:spPr>
        <p:txBody>
          <a:bodyPr anchor="t" anchorCtr="0">
            <a:noAutofit/>
          </a:bodyPr>
          <a:lstStyle>
            <a:lvl1pPr>
              <a:lnSpc>
                <a:spcPts val="2200"/>
              </a:lnSpc>
              <a:defRPr sz="20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Kreisdiagramm 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664A69-CA61-4F20-8FEA-B0C1D42CEA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7410" y="1044534"/>
            <a:ext cx="2205120" cy="3593454"/>
          </a:xfrm>
        </p:spPr>
        <p:txBody>
          <a:bodyPr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FontTx/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0363" indent="-182563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8163" indent="-17780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55650" indent="-20955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47738" indent="-187325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</a:t>
            </a:r>
            <a:br>
              <a:rPr lang="de-DE" dirty="0"/>
            </a:br>
            <a:r>
              <a:rPr lang="de-DE" dirty="0"/>
              <a:t>Textmasters bearbeiten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7" name="bk object 16">
            <a:extLst>
              <a:ext uri="{FF2B5EF4-FFF2-40B4-BE49-F238E27FC236}">
                <a16:creationId xmlns:a16="http://schemas.microsoft.com/office/drawing/2014/main" id="{1BBD970B-0043-4FF6-9471-23B5643CD648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FF03755-0D47-4DF6-AC3A-414955A1DE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73F344-C8C8-4D4B-AB41-EEE79CA2D1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530" y="4842154"/>
            <a:ext cx="572593" cy="184666"/>
          </a:xfrm>
        </p:spPr>
        <p:txBody>
          <a:bodyPr wrap="none" anchor="b" anchorCtr="0">
            <a:spAutoFit/>
          </a:bodyPr>
          <a:lstStyle>
            <a:lvl1pPr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36FABF-D04F-4D72-95D2-17359196D0F5}" type="datetime1">
              <a:rPr lang="de-DE" smtClean="0"/>
              <a:pPr/>
              <a:t>11.03.2024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BAC880-80BF-444C-A3E4-6C14DA0C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581" y="4842154"/>
            <a:ext cx="3043789" cy="184666"/>
          </a:xfrm>
        </p:spPr>
        <p:txBody>
          <a:bodyPr wrap="square" anchor="b" anchorCtr="0">
            <a:spAutoFit/>
          </a:bodyPr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Diakonie 2027,  9. Oktober 2017 © Sebastian Peters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0D7B74-7878-421D-8AF5-5DE2F6CC8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154"/>
            <a:ext cx="385200" cy="184666"/>
          </a:xfrm>
        </p:spPr>
        <p:txBody>
          <a:bodyPr wrap="none" anchor="b" anchorCtr="0">
            <a:spAutoFit/>
          </a:bodyPr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Diagrammplatzhalter 9">
            <a:extLst>
              <a:ext uri="{FF2B5EF4-FFF2-40B4-BE49-F238E27FC236}">
                <a16:creationId xmlns:a16="http://schemas.microsoft.com/office/drawing/2014/main" id="{6E54041A-9358-4CBC-98F6-DF5DD989DF72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631964" y="1044533"/>
            <a:ext cx="6274800" cy="3592800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899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ng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>
            <a:extLst>
              <a:ext uri="{FF2B5EF4-FFF2-40B4-BE49-F238E27FC236}">
                <a16:creationId xmlns:a16="http://schemas.microsoft.com/office/drawing/2014/main" id="{1BBD970B-0043-4FF6-9471-23B5643CD648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FF03755-0D47-4DF6-AC3A-414955A1DE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85CAB1E-401E-4FAE-95B8-00440C806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800" y="288000"/>
            <a:ext cx="8699354" cy="694800"/>
          </a:xfrm>
        </p:spPr>
        <p:txBody>
          <a:bodyPr anchor="t" anchorCtr="0">
            <a:noAutofit/>
          </a:bodyPr>
          <a:lstStyle>
            <a:lvl1pPr>
              <a:lnSpc>
                <a:spcPts val="2200"/>
              </a:lnSpc>
              <a:defRPr sz="20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Ringdiagramm 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664A69-CA61-4F20-8FEA-B0C1D42CEA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8800" y="1044000"/>
            <a:ext cx="2206800" cy="3593988"/>
          </a:xfrm>
        </p:spPr>
        <p:txBody>
          <a:bodyPr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FontTx/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0363" indent="-182563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8163" indent="-17780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55650" indent="-20955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47738" indent="-187325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</a:t>
            </a:r>
            <a:br>
              <a:rPr lang="de-DE" dirty="0"/>
            </a:br>
            <a:r>
              <a:rPr lang="de-DE" dirty="0"/>
              <a:t>Textmasters bearbeiten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73F344-C8C8-4D4B-AB41-EEE79CA2D1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530" y="4842154"/>
            <a:ext cx="572593" cy="184666"/>
          </a:xfrm>
        </p:spPr>
        <p:txBody>
          <a:bodyPr wrap="none" anchor="b" anchorCtr="0">
            <a:spAutoFit/>
          </a:bodyPr>
          <a:lstStyle>
            <a:lvl1pPr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36FABF-D04F-4D72-95D2-17359196D0F5}" type="datetime1">
              <a:rPr lang="de-DE" smtClean="0"/>
              <a:pPr/>
              <a:t>11.03.2024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BAC880-80BF-444C-A3E4-6C14DA0C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581" y="4842154"/>
            <a:ext cx="3043789" cy="184666"/>
          </a:xfrm>
        </p:spPr>
        <p:txBody>
          <a:bodyPr wrap="square" anchor="b" anchorCtr="0">
            <a:spAutoFit/>
          </a:bodyPr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Diakonie 2027,  9. Oktober 2017 © Sebastian Peters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0D7B74-7878-421D-8AF5-5DE2F6CC8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154"/>
            <a:ext cx="385200" cy="184666"/>
          </a:xfrm>
        </p:spPr>
        <p:txBody>
          <a:bodyPr wrap="none" anchor="b" anchorCtr="0">
            <a:spAutoFit/>
          </a:bodyPr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9" name="Diagrammplatzhalter 18">
            <a:extLst>
              <a:ext uri="{FF2B5EF4-FFF2-40B4-BE49-F238E27FC236}">
                <a16:creationId xmlns:a16="http://schemas.microsoft.com/office/drawing/2014/main" id="{0894B622-4156-48FD-A2A6-E12A85EAF109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633354" y="1044533"/>
            <a:ext cx="6274800" cy="3592800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769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ken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>
            <a:extLst>
              <a:ext uri="{FF2B5EF4-FFF2-40B4-BE49-F238E27FC236}">
                <a16:creationId xmlns:a16="http://schemas.microsoft.com/office/drawing/2014/main" id="{1BBD970B-0043-4FF6-9471-23B5643CD648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FF03755-0D47-4DF6-AC3A-414955A1DE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85CAB1E-401E-4FAE-95B8-00440C806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800" y="288000"/>
            <a:ext cx="8699354" cy="694800"/>
          </a:xfrm>
        </p:spPr>
        <p:txBody>
          <a:bodyPr anchor="t" anchorCtr="0">
            <a:noAutofit/>
          </a:bodyPr>
          <a:lstStyle>
            <a:lvl1pPr>
              <a:lnSpc>
                <a:spcPts val="2200"/>
              </a:lnSpc>
              <a:defRPr sz="20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Balkendiagramm 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664A69-CA61-4F20-8FEA-B0C1D42CEA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8800" y="1044000"/>
            <a:ext cx="2206800" cy="3593988"/>
          </a:xfrm>
        </p:spPr>
        <p:txBody>
          <a:bodyPr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FontTx/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0363" indent="-182563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8163" indent="-17780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55650" indent="-20955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47738" indent="-187325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</a:t>
            </a:r>
            <a:br>
              <a:rPr lang="de-DE" dirty="0"/>
            </a:br>
            <a:r>
              <a:rPr lang="de-DE" dirty="0"/>
              <a:t>Textmasters bearbeiten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73F344-C8C8-4D4B-AB41-EEE79CA2D1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530" y="4842154"/>
            <a:ext cx="572593" cy="184666"/>
          </a:xfrm>
        </p:spPr>
        <p:txBody>
          <a:bodyPr wrap="none" anchor="b" anchorCtr="0">
            <a:spAutoFit/>
          </a:bodyPr>
          <a:lstStyle>
            <a:lvl1pPr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36FABF-D04F-4D72-95D2-17359196D0F5}" type="datetime1">
              <a:rPr lang="de-DE" smtClean="0"/>
              <a:pPr/>
              <a:t>11.03.2024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BAC880-80BF-444C-A3E4-6C14DA0C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581" y="4842154"/>
            <a:ext cx="3043789" cy="184666"/>
          </a:xfrm>
        </p:spPr>
        <p:txBody>
          <a:bodyPr wrap="square" anchor="b" anchorCtr="0">
            <a:spAutoFit/>
          </a:bodyPr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Diakonie 2027,  9. Oktober 2017 © Sebastian Peters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0D7B74-7878-421D-8AF5-5DE2F6CC8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154"/>
            <a:ext cx="385200" cy="184666"/>
          </a:xfrm>
        </p:spPr>
        <p:txBody>
          <a:bodyPr wrap="none" anchor="b" anchorCtr="0">
            <a:spAutoFit/>
          </a:bodyPr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Diagrammplatzhalter 9">
            <a:extLst>
              <a:ext uri="{FF2B5EF4-FFF2-40B4-BE49-F238E27FC236}">
                <a16:creationId xmlns:a16="http://schemas.microsoft.com/office/drawing/2014/main" id="{DC9F3002-B0CE-4FAF-937E-34B4018F298A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633354" y="1044533"/>
            <a:ext cx="6274800" cy="35928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356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äulen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>
            <a:extLst>
              <a:ext uri="{FF2B5EF4-FFF2-40B4-BE49-F238E27FC236}">
                <a16:creationId xmlns:a16="http://schemas.microsoft.com/office/drawing/2014/main" id="{1BBD970B-0043-4FF6-9471-23B5643CD648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FF03755-0D47-4DF6-AC3A-414955A1DE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85CAB1E-401E-4FAE-95B8-00440C806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800" y="288000"/>
            <a:ext cx="8699354" cy="694800"/>
          </a:xfrm>
        </p:spPr>
        <p:txBody>
          <a:bodyPr anchor="t" anchorCtr="0">
            <a:noAutofit/>
          </a:bodyPr>
          <a:lstStyle>
            <a:lvl1pPr>
              <a:lnSpc>
                <a:spcPts val="2200"/>
              </a:lnSpc>
              <a:defRPr sz="20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Säulendiagramm 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664A69-CA61-4F20-8FEA-B0C1D42CEA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8800" y="1044000"/>
            <a:ext cx="2206800" cy="3593988"/>
          </a:xfrm>
        </p:spPr>
        <p:txBody>
          <a:bodyPr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FontTx/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0363" indent="-182563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8163" indent="-17780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55650" indent="-20955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47738" indent="-187325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</a:t>
            </a:r>
            <a:br>
              <a:rPr lang="de-DE" dirty="0"/>
            </a:br>
            <a:r>
              <a:rPr lang="de-DE" dirty="0"/>
              <a:t>Textmasters bearbeiten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73F344-C8C8-4D4B-AB41-EEE79CA2D1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530" y="4842154"/>
            <a:ext cx="572593" cy="184666"/>
          </a:xfrm>
        </p:spPr>
        <p:txBody>
          <a:bodyPr wrap="none" anchor="b" anchorCtr="0">
            <a:spAutoFit/>
          </a:bodyPr>
          <a:lstStyle>
            <a:lvl1pPr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36FABF-D04F-4D72-95D2-17359196D0F5}" type="datetime1">
              <a:rPr lang="de-DE" smtClean="0"/>
              <a:pPr/>
              <a:t>11.03.2024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BAC880-80BF-444C-A3E4-6C14DA0C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581" y="4842154"/>
            <a:ext cx="3043789" cy="184666"/>
          </a:xfrm>
        </p:spPr>
        <p:txBody>
          <a:bodyPr wrap="square" anchor="b" anchorCtr="0">
            <a:spAutoFit/>
          </a:bodyPr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Diakonie 2027,  9. Oktober 2017 © Sebastian Peters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0D7B74-7878-421D-8AF5-5DE2F6CC8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154"/>
            <a:ext cx="385200" cy="184666"/>
          </a:xfrm>
        </p:spPr>
        <p:txBody>
          <a:bodyPr wrap="none" anchor="b" anchorCtr="0">
            <a:spAutoFit/>
          </a:bodyPr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Diagrammplatzhalter 9">
            <a:extLst>
              <a:ext uri="{FF2B5EF4-FFF2-40B4-BE49-F238E27FC236}">
                <a16:creationId xmlns:a16="http://schemas.microsoft.com/office/drawing/2014/main" id="{3163230B-6FF3-44B4-9E1A-F6BCDA4D2294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633133" y="1044533"/>
            <a:ext cx="6275021" cy="35928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016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A352C0E-E80B-4C61-919C-FAFFAFF48F33}"/>
              </a:ext>
            </a:extLst>
          </p:cNvPr>
          <p:cNvGrpSpPr/>
          <p:nvPr userDrawn="1"/>
        </p:nvGrpSpPr>
        <p:grpSpPr>
          <a:xfrm>
            <a:off x="0" y="1"/>
            <a:ext cx="9144001" cy="5143499"/>
            <a:chOff x="0" y="1"/>
            <a:chExt cx="9144001" cy="5143499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D859CDE-8198-4FD4-92C9-01DE7E65EB2A}"/>
                </a:ext>
              </a:extLst>
            </p:cNvPr>
            <p:cNvSpPr/>
            <p:nvPr userDrawn="1"/>
          </p:nvSpPr>
          <p:spPr>
            <a:xfrm>
              <a:off x="0" y="1687"/>
              <a:ext cx="9144000" cy="5141813"/>
            </a:xfrm>
            <a:prstGeom prst="rect">
              <a:avLst/>
            </a:prstGeom>
            <a:solidFill>
              <a:srgbClr val="2E26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76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7CE5A51-A55F-4B34-B6D4-5644717CACD1}"/>
                </a:ext>
              </a:extLst>
            </p:cNvPr>
            <p:cNvSpPr/>
            <p:nvPr userDrawn="1"/>
          </p:nvSpPr>
          <p:spPr>
            <a:xfrm>
              <a:off x="2322001" y="1015390"/>
              <a:ext cx="6822000" cy="4128110"/>
            </a:xfrm>
            <a:prstGeom prst="rect">
              <a:avLst/>
            </a:prstGeom>
            <a:solidFill>
              <a:srgbClr val="4626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760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A487335-FB44-4EC6-87FF-4DCF664FEE1A}"/>
                </a:ext>
              </a:extLst>
            </p:cNvPr>
            <p:cNvSpPr/>
            <p:nvPr userDrawn="1"/>
          </p:nvSpPr>
          <p:spPr>
            <a:xfrm>
              <a:off x="0" y="1015390"/>
              <a:ext cx="2322000" cy="4128110"/>
            </a:xfrm>
            <a:prstGeom prst="rect">
              <a:avLst/>
            </a:prstGeom>
            <a:solidFill>
              <a:srgbClr val="6E2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76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D5FAB017-BD05-4902-B0C8-3E48D225D8DC}"/>
                </a:ext>
              </a:extLst>
            </p:cNvPr>
            <p:cNvSpPr/>
            <p:nvPr userDrawn="1"/>
          </p:nvSpPr>
          <p:spPr>
            <a:xfrm>
              <a:off x="0" y="1"/>
              <a:ext cx="2322000" cy="1015388"/>
            </a:xfrm>
            <a:prstGeom prst="rect">
              <a:avLst/>
            </a:prstGeom>
            <a:solidFill>
              <a:srgbClr val="5A25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760"/>
            </a:p>
          </p:txBody>
        </p:sp>
      </p:grp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3D00E32-17E9-4DFE-AB0C-630DC59AF5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62400" y="1544400"/>
            <a:ext cx="4365625" cy="535531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Legen wir los!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0978C10-C7EB-47FA-B885-B9CE41EFD8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3" y="262806"/>
            <a:ext cx="768903" cy="106867"/>
          </a:xfrm>
          <a:prstGeom prst="rect">
            <a:avLst/>
          </a:prstGeom>
        </p:spPr>
      </p:pic>
      <p:sp>
        <p:nvSpPr>
          <p:cNvPr id="10" name="Untertitel 2">
            <a:extLst>
              <a:ext uri="{FF2B5EF4-FFF2-40B4-BE49-F238E27FC236}">
                <a16:creationId xmlns:a16="http://schemas.microsoft.com/office/drawing/2014/main" id="{7F6908F0-7A29-49A3-ACEA-92F22518D984}"/>
              </a:ext>
            </a:extLst>
          </p:cNvPr>
          <p:cNvSpPr txBox="1">
            <a:spLocks/>
          </p:cNvSpPr>
          <p:nvPr userDrawn="1"/>
        </p:nvSpPr>
        <p:spPr>
          <a:xfrm>
            <a:off x="182211" y="353936"/>
            <a:ext cx="6456343" cy="661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100" b="0" dirty="0"/>
              <a:t>Berlin-Brandenburg-</a:t>
            </a:r>
          </a:p>
          <a:p>
            <a:pPr>
              <a:lnSpc>
                <a:spcPct val="100000"/>
              </a:lnSpc>
            </a:pPr>
            <a:r>
              <a:rPr lang="de-DE" sz="1100" b="0" dirty="0"/>
              <a:t>schlesische Oberlausitz</a:t>
            </a:r>
          </a:p>
        </p:txBody>
      </p:sp>
    </p:spTree>
    <p:extLst>
      <p:ext uri="{BB962C8B-B14F-4D97-AF65-F5344CB8AC3E}">
        <p14:creationId xmlns:p14="http://schemas.microsoft.com/office/powerpoint/2010/main" val="123889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42A134-78C2-4FE7-84AC-B5BEDBBEC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21926CC-A453-4F5F-8B65-385623D86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8E6AA8-C18B-42E7-BC0C-B71945E20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52FD2-5C72-4944-9E97-2F8CB1853304}" type="datetime1">
              <a:rPr lang="de-DE" smtClean="0"/>
              <a:t>11.03.2024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5A71B71-856C-488B-92E5-AE7E1C28D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3FE498-C9C2-4CB3-909D-0410EE923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109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16C5A7-1854-46BE-AE45-FA5DB0101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FB411D-11A8-4315-A352-2707BA2960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69F01B-6A16-45B9-A95E-F5ED746E90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37ACEA-2E35-4E84-B1BF-7D6F02435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14D5-7795-4180-9DA1-F03F1D893ABE}" type="datetime1">
              <a:rPr lang="de-DE" smtClean="0"/>
              <a:t>11.03.2024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520E897-8AA7-43AB-A370-C2DC77838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EDD2F59-BA04-4C14-92C6-1E2CECD80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30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F0120C-CC9E-4BDE-A1D4-9283E82C4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C138B9-ED93-4264-9CD2-58A710FE3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1A3431B-8566-41C1-B4F8-CCD5E59DA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57FD90E-C727-4395-9DF6-C308BA30A4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E9ADEB0-DD03-4A86-B782-81F0A3A9A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EEABDB8-EB8D-48D6-9C1F-780B04E17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725B-3ACC-45A5-B979-381DCD8E6CE2}" type="datetime1">
              <a:rPr lang="de-DE" smtClean="0"/>
              <a:t>11.03.2024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C019A74-41AA-4B02-B038-291ACEAEE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B038847-E35C-47AD-9B78-6EFB9E377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831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4CC9D86-BDA0-4123-88C3-39F03EA1E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CECD-D654-4583-9E1C-194731039FA8}" type="datetime1">
              <a:rPr lang="de-DE" smtClean="0"/>
              <a:t>11.03.2024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A779DE0-6E9A-40AB-9CB8-B6D8919DB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7C9C625-40F1-41C3-9D73-630520DCC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541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514514-7085-49BC-B2DA-F67DDF817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C816E7-CBE5-4D29-A9AF-6BEF90902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2FE7ECE-F1DD-4F6F-AD94-BE12E43F3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47F9A35-E827-4FF1-A317-0AAB9E9E2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094A5-49DD-47AC-BD22-306814A83317}" type="datetime1">
              <a:rPr lang="de-DE" smtClean="0"/>
              <a:t>11.03.2024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A879446-3744-400E-8152-40D189842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EA3529A-811F-44FF-9252-6101895F5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178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p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>
            <a:extLst>
              <a:ext uri="{FF2B5EF4-FFF2-40B4-BE49-F238E27FC236}">
                <a16:creationId xmlns:a16="http://schemas.microsoft.com/office/drawing/2014/main" id="{1BBD970B-0043-4FF6-9471-23B5643CD648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FF03755-0D47-4DF6-AC3A-414955A1DE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85CAB1E-401E-4FAE-95B8-00440C806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09" y="288000"/>
            <a:ext cx="8699354" cy="694001"/>
          </a:xfrm>
        </p:spPr>
        <p:txBody>
          <a:bodyPr anchor="t" anchorCtr="0">
            <a:noAutofit/>
          </a:bodyPr>
          <a:lstStyle>
            <a:lvl1pPr>
              <a:lnSpc>
                <a:spcPts val="2200"/>
              </a:lnSpc>
              <a:defRPr sz="20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664A69-CA61-4F20-8FEA-B0C1D42C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409" y="1044000"/>
            <a:ext cx="8699354" cy="3263504"/>
          </a:xfrm>
        </p:spPr>
        <p:txBody>
          <a:bodyPr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FontTx/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0363" indent="-182563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8163" indent="-17780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55650" indent="-20955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47738" indent="-187325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73F344-C8C8-4D4B-AB41-EEE79CA2D1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530" y="4842154"/>
            <a:ext cx="572593" cy="184666"/>
          </a:xfrm>
        </p:spPr>
        <p:txBody>
          <a:bodyPr wrap="none" anchor="b" anchorCtr="0">
            <a:spAutoFit/>
          </a:bodyPr>
          <a:lstStyle>
            <a:lvl1pPr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36FABF-D04F-4D72-95D2-17359196D0F5}" type="datetime1">
              <a:rPr lang="de-DE" smtClean="0"/>
              <a:pPr/>
              <a:t>11.03.2024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BAC880-80BF-444C-A3E4-6C14DA0C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581" y="4842154"/>
            <a:ext cx="3043789" cy="184666"/>
          </a:xfrm>
        </p:spPr>
        <p:txBody>
          <a:bodyPr wrap="square" anchor="b" anchorCtr="0">
            <a:spAutoFit/>
          </a:bodyPr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Diakonie 2027,  9. Oktober 2017 © Sebastian Peters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0D7B74-7878-421D-8AF5-5DE2F6CC8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154"/>
            <a:ext cx="385200" cy="184666"/>
          </a:xfrm>
        </p:spPr>
        <p:txBody>
          <a:bodyPr wrap="none" anchor="b" anchorCtr="0">
            <a:spAutoFit/>
          </a:bodyPr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116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CC3422-27E3-40F2-AA2D-88C59881A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6911261-3869-4F39-9F9A-7839451E12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7C66F47-4E73-404B-9879-BE24069A7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9915110-DFAF-4E0D-AAE3-7F664BEF4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06C51-71E7-4668-B719-ED85AFF10662}" type="datetime1">
              <a:rPr lang="de-DE" smtClean="0"/>
              <a:t>11.03.2024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7AFCCA1-8D82-4F0F-A702-E5B7F9892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D186773-F5A3-4F4D-8641-1AA3F9D14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518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048F6C-2F17-4639-8CF8-B028D9D97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86ACAEF-A301-4A50-8DBF-1FE788FBB4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6ADCBA-3C36-472E-B302-4BA265883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563B-2659-4E94-B209-F23D01BAE3CC}" type="datetime1">
              <a:rPr lang="de-DE" smtClean="0"/>
              <a:t>11.03.2024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645FA1-5674-4F5F-9808-7D9D8E3FF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006520-5460-4F84-B642-2BF121386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141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7EEC11E-F57E-4D94-BEF8-E0062AE54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5F4072A-0A56-40D7-82AF-AA52A7BE8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2F04B9-6697-4E5D-8235-B16331CAA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B575-D206-45F5-A487-0345315DF502}" type="datetime1">
              <a:rPr lang="de-DE" smtClean="0"/>
              <a:t>11.03.2024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1EB6B7-1A79-44D6-826A-6C6655882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93B78C-D05C-4271-AD1A-BFBCEA9F7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853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569859-0B67-460D-B6BB-F13F480C1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8FFCE0-B53E-4834-95C8-BD1021DCC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43E79B-7858-48BA-B1E4-3E96BEBFA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C2A5B-A3D5-4A25-AA26-6D4178B4C6A1}" type="datetime1">
              <a:rPr lang="de-DE" smtClean="0"/>
              <a:t>11.03.2024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DDF719-1362-4D2C-B192-DCBFACC8F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716A1D1-63FB-44AC-AD36-E8D9D0C8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95CB-3D52-40C7-BAC7-9E011F78C4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029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BDB68F-7DF6-4D7A-9598-40C463A4D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0AB5C13-A623-4F83-9E62-8BB9ED43A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19E135-CC97-4718-865B-BDB75B49D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210F-579E-47AC-8D42-40819513128B}" type="datetime1">
              <a:rPr lang="de-DE" smtClean="0"/>
              <a:t>11.03.2024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151E7A-9AB9-44E4-870B-60458A521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8EB68E-9B39-422D-95AC-A87667071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95CB-3D52-40C7-BAC7-9E011F78C4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09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DD9289-B798-4BE3-BBEF-BB566B509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1C3F15-46AC-4C4E-8C43-BB07AB512B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8418FC9-E794-4380-BEE9-F101D8CE7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2F2B7D4-60D1-4423-84CD-3DC55A37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00520-D041-4EB5-8B71-5AFFDE30A7CB}" type="datetime1">
              <a:rPr lang="de-DE" smtClean="0"/>
              <a:t>11.03.2024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A20E05A-15BB-40AE-AB0F-F22291200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D98B6A6-FA95-4D29-9A5A-6519449BE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95CB-3D52-40C7-BAC7-9E011F78C4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935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0D3B3B-F2BE-45DB-8FA3-C766B85A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297F05-32A5-445E-82F2-0557B7DD2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EA95470-0D3B-44DC-A9A0-B40237FCB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C5FC567-D663-450D-8663-AD64BDBDAA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3A0C8BD-2733-4620-A02D-2832AE5DB2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D67EA48-1E7E-4EB4-B044-E81084163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1958-6A43-4CF3-A62D-97F217584457}" type="datetime1">
              <a:rPr lang="de-DE" smtClean="0"/>
              <a:t>11.03.2024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F8C3865-7AAF-43F9-B4BD-8C1930A3F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21D0DE7-E8BB-4FF9-ABF3-1B7D35540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95CB-3D52-40C7-BAC7-9E011F78C4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862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ACCC38-1073-42E4-A6CA-02173BCCE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39533D9-6B12-4A87-94BE-D70C7530A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D581E-E020-45E7-9CDE-364964C61BA0}" type="datetime1">
              <a:rPr lang="de-DE" smtClean="0"/>
              <a:t>11.03.2024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F428F6-3B75-48EB-86B7-59A95A205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7E3A99D-F09D-49C2-A96A-AEEF2DA81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95CB-3D52-40C7-BAC7-9E011F78C4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96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F4841BC-0F14-45D7-9843-95E6804EB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0BE74-7616-42AB-81CD-4AD97AB59048}" type="datetime1">
              <a:rPr lang="de-DE" smtClean="0"/>
              <a:t>11.03.2024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744E1DB-6CEE-4DF2-960A-9000F6677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C65B62C-0117-46D5-8885-E6912FE39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95CB-3D52-40C7-BAC7-9E011F78C4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147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AEB64A-2ED4-48C2-BF5D-3F2F44D5E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6252CE-5F13-45DF-9931-7D92A1D35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ADEFBED-3E71-4AAE-A15C-4DCF27706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AA9AF6A-D673-42C8-BA6B-F25FFD3F9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135A1-8442-45C4-B2A5-65203E62FDE8}" type="datetime1">
              <a:rPr lang="de-DE" smtClean="0"/>
              <a:t>11.03.2024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E5E3EE3-F288-495F-9101-9687A76A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C30BED2-ABDA-47F9-9310-0EF8F72C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95CB-3D52-40C7-BAC7-9E011F78C4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965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>
            <a:extLst>
              <a:ext uri="{FF2B5EF4-FFF2-40B4-BE49-F238E27FC236}">
                <a16:creationId xmlns:a16="http://schemas.microsoft.com/office/drawing/2014/main" id="{1BBD970B-0043-4FF6-9471-23B5643CD648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FF03755-0D47-4DF6-AC3A-414955A1DE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85CAB1E-401E-4FAE-95B8-00440C806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09" y="288000"/>
            <a:ext cx="8699354" cy="694800"/>
          </a:xfrm>
        </p:spPr>
        <p:txBody>
          <a:bodyPr anchor="t" anchorCtr="0">
            <a:noAutofit/>
          </a:bodyPr>
          <a:lstStyle>
            <a:lvl1pPr>
              <a:lnSpc>
                <a:spcPts val="2200"/>
              </a:lnSpc>
              <a:defRPr sz="20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664A69-CA61-4F20-8FEA-B0C1D42C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409" y="1044000"/>
            <a:ext cx="8699354" cy="3263504"/>
          </a:xfrm>
        </p:spPr>
        <p:txBody>
          <a:bodyPr>
            <a:noAutofit/>
          </a:bodyPr>
          <a:lstStyle>
            <a:lvl1pPr marL="177800" indent="-177800">
              <a:lnSpc>
                <a:spcPts val="1900"/>
              </a:lnSpc>
              <a:buFont typeface="Arial" panose="020B0604020202020204" pitchFamily="34" charset="0"/>
              <a:buChar char="−"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0363" indent="-182563">
              <a:lnSpc>
                <a:spcPts val="1900"/>
              </a:lnSpc>
              <a:buFont typeface="Arial" panose="020B0604020202020204" pitchFamily="34" charset="0"/>
              <a:buChar char="−"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8163" indent="-177800">
              <a:lnSpc>
                <a:spcPts val="1900"/>
              </a:lnSpc>
              <a:buFont typeface="Arial" panose="020B0604020202020204" pitchFamily="34" charset="0"/>
              <a:buChar char="−"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17550" indent="-179388">
              <a:lnSpc>
                <a:spcPts val="1900"/>
              </a:lnSpc>
              <a:buFont typeface="Arial" panose="020B0604020202020204" pitchFamily="34" charset="0"/>
              <a:buChar char="−"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95350" indent="-177800">
              <a:lnSpc>
                <a:spcPts val="1900"/>
              </a:lnSpc>
              <a:buFont typeface="Arial" panose="020B0604020202020204" pitchFamily="34" charset="0"/>
              <a:buChar char="−"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73F344-C8C8-4D4B-AB41-EEE79CA2D1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530" y="4842154"/>
            <a:ext cx="572593" cy="184666"/>
          </a:xfrm>
        </p:spPr>
        <p:txBody>
          <a:bodyPr wrap="none" anchor="b" anchorCtr="0">
            <a:spAutoFit/>
          </a:bodyPr>
          <a:lstStyle>
            <a:lvl1pPr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36FABF-D04F-4D72-95D2-17359196D0F5}" type="datetime1">
              <a:rPr lang="de-DE" smtClean="0"/>
              <a:pPr/>
              <a:t>11.03.2024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BAC880-80BF-444C-A3E4-6C14DA0C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581" y="4842154"/>
            <a:ext cx="3043789" cy="184666"/>
          </a:xfrm>
        </p:spPr>
        <p:txBody>
          <a:bodyPr wrap="square" anchor="b" anchorCtr="0">
            <a:spAutoFit/>
          </a:bodyPr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Diakonie 2027,  9. Oktober 2017 © Sebastian Peters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0D7B74-7878-421D-8AF5-5DE2F6CC8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154"/>
            <a:ext cx="385200" cy="184666"/>
          </a:xfrm>
        </p:spPr>
        <p:txBody>
          <a:bodyPr wrap="none" anchor="b" anchorCtr="0">
            <a:spAutoFit/>
          </a:bodyPr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592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949E54-5017-4740-B0AC-4D9218571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9BBB9A7-5C25-4836-999E-38A7CA61B3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470BF19-B85D-41A3-ADE2-50A1E88406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E3DC897-DF4F-479F-8A4A-7725E4FE2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E4D14-9C65-4ED2-B9B8-F8BB094B81DA}" type="datetime1">
              <a:rPr lang="de-DE" smtClean="0"/>
              <a:t>11.03.2024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0D0AB4-6225-4623-8EB7-9CD94E774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ACA034-3AE5-43FA-8090-F4E896E84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95CB-3D52-40C7-BAC7-9E011F78C4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703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E56F08-FC7E-40DC-9B7D-1DB0B7D58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234AA0A-239D-4DAC-9913-66BB7B4E4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1EAFDC9-D4A3-44CE-B95F-9167EC59D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75729-44EB-4458-B928-478291485870}" type="datetime1">
              <a:rPr lang="de-DE" smtClean="0"/>
              <a:t>11.03.2024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852B3A-02DB-4BFF-A191-57CFB5630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D6D31C-0324-4676-BC45-AAEA1EC85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95CB-3D52-40C7-BAC7-9E011F78C4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323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9D34203-CDF8-46E9-B3C1-73825B2D5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E2C5BB7-6CCE-4161-9785-F0DFC7904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BE16C9-35C4-4AA1-9942-EED6116E7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6516-7283-4D5B-8D26-9A24ACA19FE0}" type="datetime1">
              <a:rPr lang="de-DE" smtClean="0"/>
              <a:t>11.03.2024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CD43CD-EE96-44F3-A304-53A9A054C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32C62D-CA04-4755-90AA-F6A76A663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95CB-3D52-40C7-BAC7-9E011F78C4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772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05A8777C-C66C-4551-98A5-CBCB53FA820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4788535">
                <a:moveTo>
                  <a:pt x="0" y="4787938"/>
                </a:moveTo>
                <a:lnTo>
                  <a:pt x="9144000" y="4787938"/>
                </a:lnTo>
                <a:lnTo>
                  <a:pt x="9144000" y="0"/>
                </a:lnTo>
                <a:lnTo>
                  <a:pt x="0" y="0"/>
                </a:lnTo>
                <a:lnTo>
                  <a:pt x="0" y="4787938"/>
                </a:lnTo>
                <a:close/>
              </a:path>
            </a:pathLst>
          </a:custGeom>
          <a:solidFill>
            <a:srgbClr val="2E2672"/>
          </a:solidFill>
        </p:spPr>
        <p:txBody>
          <a:bodyPr wrap="square" lIns="0" tIns="0" rIns="0" bIns="0" rtlCol="0"/>
          <a:lstStyle/>
          <a:p>
            <a:endParaRPr sz="1798"/>
          </a:p>
        </p:txBody>
      </p:sp>
      <p:sp>
        <p:nvSpPr>
          <p:cNvPr id="9" name="bk object 16">
            <a:extLst>
              <a:ext uri="{FF2B5EF4-FFF2-40B4-BE49-F238E27FC236}">
                <a16:creationId xmlns:a16="http://schemas.microsoft.com/office/drawing/2014/main" id="{E7967327-1C3E-4D88-975A-CAC3E56C407E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A65943-0FFC-47F5-A851-99E6C9076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3600" y="932490"/>
            <a:ext cx="8701200" cy="2086725"/>
          </a:xfrm>
        </p:spPr>
        <p:txBody>
          <a:bodyPr anchor="t" anchorCtr="0">
            <a:noAutofit/>
          </a:bodyPr>
          <a:lstStyle>
            <a:lvl1pPr>
              <a:lnSpc>
                <a:spcPts val="5100"/>
              </a:lnSpc>
              <a:defRPr sz="48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Statement </a:t>
            </a:r>
            <a:br>
              <a:rPr lang="de-DE" dirty="0"/>
            </a:br>
            <a:r>
              <a:rPr lang="de-DE" dirty="0"/>
              <a:t>oder Zitat</a:t>
            </a:r>
            <a:br>
              <a:rPr lang="de-DE" dirty="0"/>
            </a:b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D6D5A05-779C-4D56-BF1F-32AD62D96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000" y="4842000"/>
            <a:ext cx="572400" cy="183600"/>
          </a:xfrm>
        </p:spPr>
        <p:txBody>
          <a:bodyPr/>
          <a:lstStyle>
            <a:lvl1pPr algn="l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5BF444-EAB0-4713-91C0-2E2E31FA2C4D}" type="datetime1">
              <a:rPr lang="de-DE" smtClean="0"/>
              <a:pPr/>
              <a:t>11.03.2024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F6BAB0B-05CC-4122-8726-7EC0D42FE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800" y="4842000"/>
            <a:ext cx="3045600" cy="183600"/>
          </a:xfrm>
        </p:spPr>
        <p:txBody>
          <a:bodyPr anchor="b" anchorCtr="0"/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Diakonie 2027,  9. Oktober 2017 © Sebastian Peters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907EAE0-57B5-4F86-B2D8-735A3295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000"/>
            <a:ext cx="385200" cy="183600"/>
          </a:xfrm>
        </p:spPr>
        <p:txBody>
          <a:bodyPr anchor="b" anchorCtr="0"/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C3EC57D-A7F6-480C-88DB-CEF03B1FC2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5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>
            <a:extLst>
              <a:ext uri="{FF2B5EF4-FFF2-40B4-BE49-F238E27FC236}">
                <a16:creationId xmlns:a16="http://schemas.microsoft.com/office/drawing/2014/main" id="{1BBD970B-0043-4FF6-9471-23B5643CD648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FF03755-0D47-4DF6-AC3A-414955A1DE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85CAB1E-401E-4FAE-95B8-00440C806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10" y="289084"/>
            <a:ext cx="8699354" cy="694800"/>
          </a:xfrm>
        </p:spPr>
        <p:txBody>
          <a:bodyPr anchor="t" anchorCtr="0">
            <a:noAutofit/>
          </a:bodyPr>
          <a:lstStyle>
            <a:lvl1pPr>
              <a:lnSpc>
                <a:spcPts val="2200"/>
              </a:lnSpc>
              <a:defRPr sz="20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664A69-CA61-4F20-8FEA-B0C1D42CEA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7410" y="1044000"/>
            <a:ext cx="8699354" cy="3263504"/>
          </a:xfrm>
        </p:spPr>
        <p:txBody>
          <a:bodyPr>
            <a:noAutofit/>
          </a:bodyPr>
          <a:lstStyle>
            <a:lvl1pPr marL="342900" indent="-342900">
              <a:lnSpc>
                <a:spcPts val="1900"/>
              </a:lnSpc>
              <a:spcBef>
                <a:spcPts val="0"/>
              </a:spcBef>
              <a:spcAft>
                <a:spcPts val="1500"/>
              </a:spcAft>
              <a:buFontTx/>
              <a:buAutoNum type="arabicPlain"/>
              <a:tabLst>
                <a:tab pos="342900" algn="l"/>
              </a:tabLst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0363" indent="-182563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8163" indent="-17780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55650" indent="-20955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47738" indent="-187325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73F344-C8C8-4D4B-AB41-EEE79CA2D1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530" y="4842154"/>
            <a:ext cx="572593" cy="184666"/>
          </a:xfrm>
        </p:spPr>
        <p:txBody>
          <a:bodyPr wrap="none" anchor="b" anchorCtr="0">
            <a:spAutoFit/>
          </a:bodyPr>
          <a:lstStyle>
            <a:lvl1pPr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36FABF-D04F-4D72-95D2-17359196D0F5}" type="datetime1">
              <a:rPr lang="de-DE" smtClean="0"/>
              <a:pPr/>
              <a:t>11.03.2024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BAC880-80BF-444C-A3E4-6C14DA0C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581" y="4842154"/>
            <a:ext cx="3043789" cy="184666"/>
          </a:xfrm>
        </p:spPr>
        <p:txBody>
          <a:bodyPr wrap="square" anchor="b" anchorCtr="0">
            <a:spAutoFit/>
          </a:bodyPr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Diakonie 2027,  9. Oktober 2017 © Sebastian Peters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0D7B74-7878-421D-8AF5-5DE2F6CC8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154"/>
            <a:ext cx="385200" cy="184666"/>
          </a:xfrm>
        </p:spPr>
        <p:txBody>
          <a:bodyPr wrap="none" anchor="b" anchorCtr="0">
            <a:spAutoFit/>
          </a:bodyPr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5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05A8777C-C66C-4551-98A5-CBCB53FA820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4788535">
                <a:moveTo>
                  <a:pt x="0" y="4787938"/>
                </a:moveTo>
                <a:lnTo>
                  <a:pt x="9144000" y="4787938"/>
                </a:lnTo>
                <a:lnTo>
                  <a:pt x="9144000" y="0"/>
                </a:lnTo>
                <a:lnTo>
                  <a:pt x="0" y="0"/>
                </a:lnTo>
                <a:lnTo>
                  <a:pt x="0" y="4787938"/>
                </a:lnTo>
                <a:close/>
              </a:path>
            </a:pathLst>
          </a:custGeom>
          <a:solidFill>
            <a:srgbClr val="2E2672"/>
          </a:solidFill>
        </p:spPr>
        <p:txBody>
          <a:bodyPr wrap="square" lIns="0" tIns="0" rIns="0" bIns="0" rtlCol="0"/>
          <a:lstStyle/>
          <a:p>
            <a:endParaRPr sz="1798"/>
          </a:p>
        </p:txBody>
      </p:sp>
      <p:sp>
        <p:nvSpPr>
          <p:cNvPr id="9" name="bk object 16">
            <a:extLst>
              <a:ext uri="{FF2B5EF4-FFF2-40B4-BE49-F238E27FC236}">
                <a16:creationId xmlns:a16="http://schemas.microsoft.com/office/drawing/2014/main" id="{E7967327-1C3E-4D88-975A-CAC3E56C407E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A65943-0FFC-47F5-A851-99E6C9076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3600" y="932490"/>
            <a:ext cx="8701200" cy="2086725"/>
          </a:xfrm>
        </p:spPr>
        <p:txBody>
          <a:bodyPr anchor="t" anchorCtr="0">
            <a:noAutofit/>
          </a:bodyPr>
          <a:lstStyle>
            <a:lvl1pPr>
              <a:lnSpc>
                <a:spcPts val="5100"/>
              </a:lnSpc>
              <a:defRPr sz="48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01</a:t>
            </a:r>
            <a:br>
              <a:rPr lang="de-DE" dirty="0"/>
            </a:br>
            <a:r>
              <a:rPr lang="de-DE" dirty="0" err="1"/>
              <a:t>Kapiteltrenner</a:t>
            </a:r>
            <a:br>
              <a:rPr lang="de-DE" dirty="0"/>
            </a:br>
            <a:r>
              <a:rPr lang="de-DE" dirty="0"/>
              <a:t>weitere Zeile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D6D5A05-779C-4D56-BF1F-32AD62D96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000" y="4842000"/>
            <a:ext cx="572400" cy="183600"/>
          </a:xfrm>
        </p:spPr>
        <p:txBody>
          <a:bodyPr/>
          <a:lstStyle>
            <a:lvl1pPr algn="l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5BF444-EAB0-4713-91C0-2E2E31FA2C4D}" type="datetime1">
              <a:rPr lang="de-DE" smtClean="0"/>
              <a:pPr/>
              <a:t>11.03.2024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F6BAB0B-05CC-4122-8726-7EC0D42FE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800" y="4842000"/>
            <a:ext cx="3045600" cy="183600"/>
          </a:xfrm>
        </p:spPr>
        <p:txBody>
          <a:bodyPr anchor="b" anchorCtr="0"/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Diakonie 2027,  9. Oktober 2017 © Sebastian Peters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907EAE0-57B5-4F86-B2D8-735A3295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000"/>
            <a:ext cx="385200" cy="183600"/>
          </a:xfrm>
        </p:spPr>
        <p:txBody>
          <a:bodyPr anchor="b" anchorCtr="0"/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C3EC57D-A7F6-480C-88DB-CEF03B1FC2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oll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1843FF87-1961-4471-A101-B84D262906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9144000" cy="4760594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Bild Vollfläche</a:t>
            </a:r>
          </a:p>
        </p:txBody>
      </p:sp>
      <p:sp>
        <p:nvSpPr>
          <p:cNvPr id="9" name="bk object 16">
            <a:extLst>
              <a:ext uri="{FF2B5EF4-FFF2-40B4-BE49-F238E27FC236}">
                <a16:creationId xmlns:a16="http://schemas.microsoft.com/office/drawing/2014/main" id="{E7967327-1C3E-4D88-975A-CAC3E56C407E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D6D5A05-779C-4D56-BF1F-32AD62D96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000" y="4842000"/>
            <a:ext cx="572400" cy="183600"/>
          </a:xfrm>
        </p:spPr>
        <p:txBody>
          <a:bodyPr/>
          <a:lstStyle>
            <a:lvl1pPr algn="l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5BF444-EAB0-4713-91C0-2E2E31FA2C4D}" type="datetime1">
              <a:rPr lang="de-DE" smtClean="0"/>
              <a:pPr/>
              <a:t>11.03.2024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F6BAB0B-05CC-4122-8726-7EC0D42FE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800" y="4842000"/>
            <a:ext cx="3045600" cy="183600"/>
          </a:xfrm>
        </p:spPr>
        <p:txBody>
          <a:bodyPr anchor="b" anchorCtr="0"/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Diakonie 2027,  9. Oktober 2017 © Sebastian Peters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907EAE0-57B5-4F86-B2D8-735A3295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000"/>
            <a:ext cx="385200" cy="183600"/>
          </a:xfrm>
        </p:spPr>
        <p:txBody>
          <a:bodyPr anchor="b" anchorCtr="0"/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C3EC57D-A7F6-480C-88DB-CEF03B1FC2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B821A24B-57DF-46F0-9108-DC9C8AC2AA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8800" y="288000"/>
            <a:ext cx="8597900" cy="746125"/>
          </a:xfr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20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62011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k object 16">
            <a:extLst>
              <a:ext uri="{FF2B5EF4-FFF2-40B4-BE49-F238E27FC236}">
                <a16:creationId xmlns:a16="http://schemas.microsoft.com/office/drawing/2014/main" id="{E7967327-1C3E-4D88-975A-CAC3E56C407E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D6D5A05-779C-4D56-BF1F-32AD62D96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000" y="4842000"/>
            <a:ext cx="572400" cy="183600"/>
          </a:xfrm>
        </p:spPr>
        <p:txBody>
          <a:bodyPr/>
          <a:lstStyle>
            <a:lvl1pPr algn="l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5BF444-EAB0-4713-91C0-2E2E31FA2C4D}" type="datetime1">
              <a:rPr lang="de-DE" smtClean="0"/>
              <a:pPr/>
              <a:t>11.03.2024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F6BAB0B-05CC-4122-8726-7EC0D42FE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800" y="4842000"/>
            <a:ext cx="3045600" cy="183600"/>
          </a:xfrm>
        </p:spPr>
        <p:txBody>
          <a:bodyPr anchor="b" anchorCtr="0"/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Diakonie 2027,  9. Oktober 2017 © Sebastian Peters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907EAE0-57B5-4F86-B2D8-735A3295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000"/>
            <a:ext cx="385200" cy="183600"/>
          </a:xfrm>
        </p:spPr>
        <p:txBody>
          <a:bodyPr anchor="b" anchorCtr="0"/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C3EC57D-A7F6-480C-88DB-CEF03B1FC2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38F596CD-7AB6-41C4-BEEE-ECC810A0C4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0650" y="288000"/>
            <a:ext cx="3666510" cy="703175"/>
          </a:xfr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20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  <a:p>
            <a:pPr lvl="0"/>
            <a:r>
              <a:rPr lang="de-DE" dirty="0"/>
              <a:t>Zweite Zeile</a:t>
            </a:r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4A091F16-2043-483D-9B8D-3EA3ED6CB4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906297" cy="4751388"/>
          </a:xfrm>
        </p:spPr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0CBC89-7DE7-40D4-8D6A-221209EF79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00650" y="1044000"/>
            <a:ext cx="3667125" cy="3451354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FontTx/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Formatvorlagen</a:t>
            </a:r>
          </a:p>
        </p:txBody>
      </p:sp>
    </p:spTree>
    <p:extLst>
      <p:ext uri="{BB962C8B-B14F-4D97-AF65-F5344CB8AC3E}">
        <p14:creationId xmlns:p14="http://schemas.microsoft.com/office/powerpoint/2010/main" val="107269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99128153-CC09-44A2-BA84-7BC5D42B1C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374899"/>
            <a:ext cx="3048000" cy="2381207"/>
          </a:xfrm>
          <a:ln w="3175"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4A091F16-2043-483D-9B8D-3EA3ED6CB4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3703"/>
            <a:ext cx="3047987" cy="2379237"/>
          </a:xfrm>
          <a:ln w="3175">
            <a:noFill/>
          </a:ln>
        </p:spPr>
        <p:txBody>
          <a:bodyPr/>
          <a:lstStyle/>
          <a:p>
            <a:endParaRPr lang="de-DE" dirty="0"/>
          </a:p>
        </p:txBody>
      </p:sp>
      <p:sp>
        <p:nvSpPr>
          <p:cNvPr id="15" name="Bildplatzhalter 5">
            <a:extLst>
              <a:ext uri="{FF2B5EF4-FFF2-40B4-BE49-F238E27FC236}">
                <a16:creationId xmlns:a16="http://schemas.microsoft.com/office/drawing/2014/main" id="{90F905BE-5299-476E-9062-288F43A07F8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48000" y="2374900"/>
            <a:ext cx="3048000" cy="2379600"/>
          </a:xfrm>
          <a:ln w="3175"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16" name="Bildplatzhalter 17">
            <a:extLst>
              <a:ext uri="{FF2B5EF4-FFF2-40B4-BE49-F238E27FC236}">
                <a16:creationId xmlns:a16="http://schemas.microsoft.com/office/drawing/2014/main" id="{9092E013-EDD9-4C60-8491-8EE5DDC0CE3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48000" y="-3702"/>
            <a:ext cx="3047987" cy="2379237"/>
          </a:xfrm>
          <a:ln w="3175">
            <a:noFill/>
          </a:ln>
        </p:spPr>
        <p:txBody>
          <a:bodyPr/>
          <a:lstStyle/>
          <a:p>
            <a:endParaRPr lang="de-DE" dirty="0"/>
          </a:p>
        </p:txBody>
      </p:sp>
      <p:sp>
        <p:nvSpPr>
          <p:cNvPr id="17" name="Bildplatzhalter 5">
            <a:extLst>
              <a:ext uri="{FF2B5EF4-FFF2-40B4-BE49-F238E27FC236}">
                <a16:creationId xmlns:a16="http://schemas.microsoft.com/office/drawing/2014/main" id="{7A863EE0-DBDE-49C3-9791-F6E69415251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000" y="2374900"/>
            <a:ext cx="3048000" cy="2379600"/>
          </a:xfrm>
          <a:ln w="3175"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19" name="Bildplatzhalter 17">
            <a:extLst>
              <a:ext uri="{FF2B5EF4-FFF2-40B4-BE49-F238E27FC236}">
                <a16:creationId xmlns:a16="http://schemas.microsoft.com/office/drawing/2014/main" id="{BF97E689-8644-42AC-A7DD-55922195876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96000" y="-3703"/>
            <a:ext cx="3047987" cy="2379237"/>
          </a:xfrm>
          <a:ln w="3175">
            <a:noFill/>
          </a:ln>
        </p:spPr>
        <p:txBody>
          <a:bodyPr/>
          <a:lstStyle/>
          <a:p>
            <a:endParaRPr lang="de-DE" dirty="0"/>
          </a:p>
        </p:txBody>
      </p:sp>
      <p:sp>
        <p:nvSpPr>
          <p:cNvPr id="9" name="bk object 16">
            <a:extLst>
              <a:ext uri="{FF2B5EF4-FFF2-40B4-BE49-F238E27FC236}">
                <a16:creationId xmlns:a16="http://schemas.microsoft.com/office/drawing/2014/main" id="{E7967327-1C3E-4D88-975A-CAC3E56C407E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D6D5A05-779C-4D56-BF1F-32AD62D96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000" y="4842000"/>
            <a:ext cx="572400" cy="183600"/>
          </a:xfrm>
        </p:spPr>
        <p:txBody>
          <a:bodyPr/>
          <a:lstStyle>
            <a:lvl1pPr algn="l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5BF444-EAB0-4713-91C0-2E2E31FA2C4D}" type="datetime1">
              <a:rPr lang="de-DE" smtClean="0"/>
              <a:pPr/>
              <a:t>11.03.2024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F6BAB0B-05CC-4122-8726-7EC0D42FE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800" y="4842000"/>
            <a:ext cx="3045600" cy="183600"/>
          </a:xfrm>
        </p:spPr>
        <p:txBody>
          <a:bodyPr anchor="b" anchorCtr="0">
            <a:spAutoFit/>
          </a:bodyPr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Diakonie 2027,  9. Oktober 2017 © Sebastian Peters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907EAE0-57B5-4F86-B2D8-735A3295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000"/>
            <a:ext cx="385200" cy="183600"/>
          </a:xfrm>
        </p:spPr>
        <p:txBody>
          <a:bodyPr anchor="b" anchorCtr="0"/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C3EC57D-A7F6-480C-88DB-CEF03B1FC2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2955FB2-2E88-4D90-A20C-0BE79D2A6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FFF92D9-925F-4EA2-A367-9D1CB84D1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846C056-EED9-41FB-9F54-7E598ECB1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0DEFD-42AC-4C8D-93D7-0C946D239BAB}" type="datetime1">
              <a:rPr lang="de-DE" smtClean="0"/>
              <a:t>11.03.2024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1F6C46-CCFC-4B02-A084-153A52A5B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55B2EB-BFC5-4960-B6D6-9BAFD38E65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625E4-C354-4A2B-949C-FF469D43AA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53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0" r:id="rId3"/>
    <p:sldLayoutId id="2147483654" r:id="rId4"/>
    <p:sldLayoutId id="2147483673" r:id="rId5"/>
    <p:sldLayoutId id="2147483674" r:id="rId6"/>
    <p:sldLayoutId id="2147483679" r:id="rId7"/>
    <p:sldLayoutId id="2147483680" r:id="rId8"/>
    <p:sldLayoutId id="2147483681" r:id="rId9"/>
    <p:sldLayoutId id="2147483682" r:id="rId10"/>
    <p:sldLayoutId id="2147483676" r:id="rId11"/>
    <p:sldLayoutId id="2147483677" r:id="rId12"/>
    <p:sldLayoutId id="2147483678" r:id="rId13"/>
    <p:sldLayoutId id="2147483683" r:id="rId14"/>
    <p:sldLayoutId id="2147483651" r:id="rId15"/>
    <p:sldLayoutId id="2147483652" r:id="rId16"/>
    <p:sldLayoutId id="2147483653" r:id="rId17"/>
    <p:sldLayoutId id="2147483655" r:id="rId18"/>
    <p:sldLayoutId id="2147483656" r:id="rId19"/>
    <p:sldLayoutId id="2147483657" r:id="rId20"/>
    <p:sldLayoutId id="2147483658" r:id="rId21"/>
    <p:sldLayoutId id="2147483659" r:id="rId2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0CFF59C-02CF-419F-84B6-F7C4B5A1B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6BE0042-5CD0-4EE2-8E47-0384F549A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367E6B-6561-4384-BBD2-0EA42BAE51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96E53-9668-4B81-8CA3-9075B0D4B7C8}" type="datetime1">
              <a:rPr lang="de-DE" smtClean="0"/>
              <a:t>11.03.2024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E9569C-142F-4D11-B318-BD24C1F1F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9EC582-BD91-4535-BCBC-AA95EEB63F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D95CB-3D52-40C7-BAC7-9E011F78C4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118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webp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akonie-portal.de/tischgespraech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akonie-portal.de/tischgespraech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hyperlink" Target="https://www.diakonie.de/informieren/unsere-themen/engagement-und-zivilgesellschaf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emeinwesenberatung-demos.de/mobile-beratungsteams/" TargetMode="External"/><Relationship Id="rId5" Type="http://schemas.openxmlformats.org/officeDocument/2006/relationships/hyperlink" Target="https://www.diakonie-portal.de/themen/migration-partizipation-demokratiefoerderung/demokratie-gewinnt" TargetMode="External"/><Relationship Id="rId4" Type="http://schemas.openxmlformats.org/officeDocument/2006/relationships/hyperlink" Target="https://www.diakonie-online.de/demokratie-gewinnt/index.html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Presse@dwbo.de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diakonie-portal.de/fileadmin/user_upload/Themen/Demokratie_und_Teilhabe/Downloads/Diakonie_Mitteldeutschland_2023_grundsaetze_afd.pdf" TargetMode="External"/><Relationship Id="rId4" Type="http://schemas.openxmlformats.org/officeDocument/2006/relationships/hyperlink" Target="https://www.diakonie-portal.de/fileadmin/user_upload/Themen/Demokratie_und_Teilhabe/Downloads/22-03-24_rechtspopulismus_DIN_A5_web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3B294D-30B3-4B29-B64A-943231EF85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2688" y="1905949"/>
            <a:ext cx="6456343" cy="1013448"/>
          </a:xfrm>
        </p:spPr>
        <p:txBody>
          <a:bodyPr/>
          <a:lstStyle/>
          <a:p>
            <a:r>
              <a:rPr lang="de-DE" dirty="0"/>
              <a:t>Von Kampagne bis Sozial-O-Mat</a:t>
            </a:r>
            <a:br>
              <a:rPr lang="de-DE" dirty="0"/>
            </a:br>
            <a:r>
              <a:rPr lang="de-DE" dirty="0"/>
              <a:t>Kommunikationsmittel 2024</a:t>
            </a:r>
            <a:br>
              <a:rPr lang="de-DE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1400" dirty="0"/>
            </a:br>
            <a:endParaRPr lang="de-DE" sz="1400" dirty="0"/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10E21E1F-8F21-4681-A9C0-6227BADEC72E}"/>
              </a:ext>
            </a:extLst>
          </p:cNvPr>
          <p:cNvSpPr txBox="1">
            <a:spLocks/>
          </p:cNvSpPr>
          <p:nvPr/>
        </p:nvSpPr>
        <p:spPr>
          <a:xfrm>
            <a:off x="2422688" y="4231934"/>
            <a:ext cx="6456343" cy="59023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00"/>
              </a:lnSpc>
            </a:pPr>
            <a:r>
              <a:rPr lang="de-DE" sz="1000" dirty="0"/>
              <a:t>AGMV DWBO Plenum 13.03.2024</a:t>
            </a:r>
          </a:p>
          <a:p>
            <a:pPr>
              <a:lnSpc>
                <a:spcPts val="1200"/>
              </a:lnSpc>
            </a:pPr>
            <a:r>
              <a:rPr lang="de-DE" sz="1000" dirty="0"/>
              <a:t>Sebastian Peters</a:t>
            </a:r>
          </a:p>
          <a:p>
            <a:pPr>
              <a:lnSpc>
                <a:spcPts val="1200"/>
              </a:lnSpc>
            </a:pPr>
            <a:r>
              <a:rPr lang="de-DE" sz="1000" dirty="0"/>
              <a:t>Pressesprecher &amp; Leiter Öffentlichkeitsarbeit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FB77B0A-30D1-4A45-B36E-A04D34125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411" y="76262"/>
            <a:ext cx="1649620" cy="87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4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3A91EA-B153-4EF4-B55A-143CF8DF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Diakonie 2027,  9. Oktober 2017 © Sebastian Peters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F3135-5E47-484E-B148-67434EB3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4BB7FB9-6DE9-4166-9898-C091E1C90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" y="0"/>
            <a:ext cx="91182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2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3A91EA-B153-4EF4-B55A-143CF8DF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Diakonie 2027,  9. Oktober 2017 © Sebastian Peters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F3135-5E47-484E-B148-67434EB3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D240271-6D4D-45F0-8F3D-F6DE6A789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"/>
            <a:ext cx="9144000" cy="513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1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3A91EA-B153-4EF4-B55A-143CF8DF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Diakonie 2027,  9. Oktober 2017 © Sebastian Peters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F3135-5E47-484E-B148-67434EB3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50156DD-0942-4BE9-8615-8CBEC86B2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" y="0"/>
            <a:ext cx="91302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0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3A91EA-B153-4EF4-B55A-143CF8DF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Diakonie 2027,  9. Oktober 2017 © Sebastian Peters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F3135-5E47-484E-B148-67434EB3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022924C-0AD9-4216-B117-9DA68F456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" y="0"/>
            <a:ext cx="91273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3A91EA-B153-4EF4-B55A-143CF8DF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Diakonie 2027,  9. Oktober 2017 © Sebastian Peters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F3135-5E47-484E-B148-67434EB3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9C13428-3E3E-4E9B-9900-D5693914D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99"/>
            <a:ext cx="9144000" cy="512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3A91EA-B153-4EF4-B55A-143CF8DF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Diakonie 2027,  9. Oktober 2017 © Sebastian Peters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F3135-5E47-484E-B148-67434EB3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FF05D31-465E-4C4D-B7A0-74F1977D4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"/>
            <a:ext cx="9144000" cy="513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9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3A91EA-B153-4EF4-B55A-143CF8DF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Diakonie 2027,  9. Oktober 2017 © Sebastian Peters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F3135-5E47-484E-B148-67434EB3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64AC36C-2715-4EBA-A01A-88901E0D4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7"/>
            <a:ext cx="9144000" cy="513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3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3A91EA-B153-4EF4-B55A-143CF8DF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Diakonie 2027,  9. Oktober 2017 © Sebastian Peters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F3135-5E47-484E-B148-67434EB3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141EC23-3343-444B-906E-D18C98606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"/>
            <a:ext cx="9144000" cy="514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7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3A91EA-B153-4EF4-B55A-143CF8DF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Diakonie 2027,  9. Oktober 2017 © Sebastian Peters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F3135-5E47-484E-B148-67434EB3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1CC7533-86A2-40C1-8CFE-41DF53046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9144000" cy="514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0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3A91EA-B153-4EF4-B55A-143CF8DF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Diakonie 2027,  9. Oktober 2017 © Sebastian Peters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F3135-5E47-484E-B148-67434EB3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4D8BE21-432C-4E1F-A721-78734759D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5"/>
            <a:ext cx="9144000" cy="513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6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40EAFFE-CEFD-41F2-9AB3-E118393D6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5" name="Titel 5">
            <a:extLst>
              <a:ext uri="{FF2B5EF4-FFF2-40B4-BE49-F238E27FC236}">
                <a16:creationId xmlns:a16="http://schemas.microsoft.com/office/drawing/2014/main" id="{31452D02-B214-4091-AD0D-F5A74BB86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09" y="288001"/>
            <a:ext cx="8699354" cy="413040"/>
          </a:xfrm>
        </p:spPr>
        <p:txBody>
          <a:bodyPr/>
          <a:lstStyle/>
          <a:p>
            <a:r>
              <a:rPr lang="de-DE" dirty="0">
                <a:solidFill>
                  <a:srgbClr val="462672"/>
                </a:solidFill>
              </a:rPr>
              <a:t>GEMEINSAM</a:t>
            </a:r>
            <a:r>
              <a:rPr lang="de-DE" dirty="0"/>
              <a:t> SPRACHE FINDEN | Formate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F36C3C0-30C5-444F-9C0A-A24123A33F87}"/>
              </a:ext>
            </a:extLst>
          </p:cNvPr>
          <p:cNvSpPr/>
          <p:nvPr/>
        </p:nvSpPr>
        <p:spPr>
          <a:xfrm>
            <a:off x="721950" y="892162"/>
            <a:ext cx="807105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21.09.2023:	Jour Fixe Netzwerk Presse/PR mit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Vertreter:innen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der 							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Diakonien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Sachsen und Mitteldeutschland</a:t>
            </a:r>
            <a:b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Bis 10/2023:	Abstimmung mit Netzwerk Demokratie Gewinnt / Resonanzgruppe DWBO / 					Diakonie Sachsen/Mitteldeutschland / EKBO / zivilgesellschaftlichen 					Bündnissen zur Umsetzbarkeit von Materialien </a:t>
            </a:r>
            <a:b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de-DE" sz="11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27.09.2023: 	Digitalkonferenz mit Brandenburger Regionalen Diakonischen Werken</a:t>
            </a:r>
          </a:p>
          <a:p>
            <a:endParaRPr lang="de-DE" sz="11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06.11.2023:	Austausch Dir DWBO im Netzwerk Theologie in Führung </a:t>
            </a:r>
            <a:br>
              <a:rPr lang="de-DE" sz="1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br>
              <a:rPr lang="de-DE" sz="1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11.11.2023	EKBO/DWBO-Workshop „Wahljahr 2024“</a:t>
            </a:r>
          </a:p>
          <a:p>
            <a:endParaRPr lang="de-DE" sz="11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16.11.2023:	Trägertreffen „Umgang mit Rechtspopulismus im Wahljahr 2024“</a:t>
            </a:r>
          </a:p>
          <a:p>
            <a:endParaRPr lang="de-DE" sz="11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22.11.2023:	Jubiläumstreffen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Demokratieberater:innen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(Gesprächsformate)</a:t>
            </a:r>
          </a:p>
          <a:p>
            <a:endParaRPr lang="de-DE" sz="11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Jan – März 24:	Fertigstellung von Kommunikationsinstrumenten </a:t>
            </a:r>
          </a:p>
          <a:p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	in Zusammenarbeit mit RDW, Trägern, EKBO, AKD, EAB</a:t>
            </a:r>
            <a:br>
              <a:rPr lang="de-DE" sz="1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endParaRPr lang="de-DE" sz="11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27.02.2024:	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Jour Fixe Netzwerk Presse/PR mit praktischen Übungen zum (Presse-, </a:t>
            </a:r>
            <a:r>
              <a:rPr lang="de-DE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Media-) Gespräch </a:t>
            </a:r>
          </a:p>
          <a:p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		mit Mitarbeitenden / </a:t>
            </a:r>
            <a:r>
              <a:rPr lang="de-DE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Vertreter:innen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rechtspopulistischer Parteien</a:t>
            </a:r>
            <a:endParaRPr lang="de-DE" sz="11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A90DF570-3466-42CB-B95F-B6F48888F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581" y="4842154"/>
            <a:ext cx="3043789" cy="184666"/>
          </a:xfrm>
        </p:spPr>
        <p:txBody>
          <a:bodyPr/>
          <a:lstStyle/>
          <a:p>
            <a:r>
              <a:rPr lang="de-DE" dirty="0" err="1"/>
              <a:t>KommInstrumente</a:t>
            </a:r>
            <a:r>
              <a:rPr lang="de-DE" dirty="0"/>
              <a:t> Rechtspopulismus,  13. März 2024 © Sebastian Peters</a:t>
            </a:r>
          </a:p>
        </p:txBody>
      </p:sp>
    </p:spTree>
    <p:extLst>
      <p:ext uri="{BB962C8B-B14F-4D97-AF65-F5344CB8AC3E}">
        <p14:creationId xmlns:p14="http://schemas.microsoft.com/office/powerpoint/2010/main" val="278684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3A91EA-B153-4EF4-B55A-143CF8DF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Diakonie 2027,  9. Oktober 2017 © Sebastian Peters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F3135-5E47-484E-B148-67434EB3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20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F0FB8D7-AE75-48ED-9389-1E7BD8D32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5"/>
            <a:ext cx="9144000" cy="512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0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3A91EA-B153-4EF4-B55A-143CF8DF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Diakonie 2027,  9. Oktober 2017 © Sebastian Peters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F3135-5E47-484E-B148-67434EB3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21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215D264-2446-4EEF-B6C8-7BE5FE265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7" y="0"/>
            <a:ext cx="91170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3A91EA-B153-4EF4-B55A-143CF8DF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Diakonie 2027,  9. Oktober 2017 © Sebastian Peters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F3135-5E47-484E-B148-67434EB3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22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D02D242-BB09-42F1-B5F1-107156C55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" y="0"/>
            <a:ext cx="91405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1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3A91EA-B153-4EF4-B55A-143CF8DF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Diakonie 2027,  9. Oktober 2017 © Sebastian Peters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F3135-5E47-484E-B148-67434EB3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01E5B36-B1C1-4F81-A32A-82CEE74E1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9"/>
            <a:ext cx="9144000" cy="51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3A91EA-B153-4EF4-B55A-143CF8DF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Diakonie 2027,  9. Oktober 2017 © Sebastian Peters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F3135-5E47-484E-B148-67434EB3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24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56DE418-10DE-482B-A179-A6687BF32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" y="0"/>
            <a:ext cx="91159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4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3A91EA-B153-4EF4-B55A-143CF8DF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Diakonie 2027,  9. Oktober 2017 © Sebastian Peters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F3135-5E47-484E-B148-67434EB3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25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0B0F6B9-EB62-424B-990C-6B6A24290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" y="0"/>
            <a:ext cx="91302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6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3A91EA-B153-4EF4-B55A-143CF8DF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Diakonie 2027,  9. Oktober 2017 © Sebastian Peters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F3135-5E47-484E-B148-67434EB3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26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2976F9E-52F5-4BCD-BFB4-5C81A71D3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7"/>
            <a:ext cx="9144000" cy="51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3A91EA-B153-4EF4-B55A-143CF8DF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Diakonie 2027,  9. Oktober 2017 © Sebastian Peters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F3135-5E47-484E-B148-67434EB3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27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AE4A887-D754-4112-BF69-AE564205F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9"/>
            <a:ext cx="9144000" cy="513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2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3A91EA-B153-4EF4-B55A-143CF8DF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Diakonie 2027,  9. Oktober 2017 © Sebastian Peters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F3135-5E47-484E-B148-67434EB3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28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B948EA3-44BD-4247-9AD6-018788ECC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3A91EA-B153-4EF4-B55A-143CF8DF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Diakonie 2027,  9. Oktober 2017 © Sebastian Peters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F3135-5E47-484E-B148-67434EB3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29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08C6884-21FA-464E-A842-8E7895872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2"/>
            <a:ext cx="9144000" cy="513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0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E4E0BC6-89D2-4D7C-A3CB-BE01BBF8F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53B5A03-8A59-4E7F-A8A2-14AF85250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09" y="288001"/>
            <a:ext cx="8699354" cy="413040"/>
          </a:xfrm>
        </p:spPr>
        <p:txBody>
          <a:bodyPr/>
          <a:lstStyle/>
          <a:p>
            <a:r>
              <a:rPr lang="de-DE" dirty="0">
                <a:solidFill>
                  <a:srgbClr val="462672"/>
                </a:solidFill>
              </a:rPr>
              <a:t>GEMEINSAM</a:t>
            </a:r>
            <a:r>
              <a:rPr lang="de-DE" dirty="0"/>
              <a:t> POSITIONEN FINDEN | Resonanzgruppe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DD62C26-73A3-4967-91D1-22A6259C9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18" y="2571750"/>
            <a:ext cx="2792433" cy="717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CB74C4C-E518-414F-8C52-660932E81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1219679"/>
            <a:ext cx="1428750" cy="720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E19A0C2-D091-483E-AC84-ABCB77B301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26" y="1178719"/>
            <a:ext cx="2210108" cy="828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B461A17-19F8-4F09-9285-B43FE587AB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480" y="2549846"/>
            <a:ext cx="1428750" cy="685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CD95811-F609-48CA-B1D3-E8BE77E3EB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391" y="3741492"/>
            <a:ext cx="3886664" cy="717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8CA9D886-ECA7-4ABC-A54D-24EF1E4FE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54" y="2450928"/>
            <a:ext cx="1363184" cy="883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DA91669-74AC-41D8-A632-100A363999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828" y="1279923"/>
            <a:ext cx="2457293" cy="660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54541147-78F9-4623-88CE-1E9814C78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581" y="4842154"/>
            <a:ext cx="3043789" cy="184666"/>
          </a:xfrm>
        </p:spPr>
        <p:txBody>
          <a:bodyPr/>
          <a:lstStyle/>
          <a:p>
            <a:r>
              <a:rPr lang="de-DE" dirty="0" err="1"/>
              <a:t>KommInstrumente</a:t>
            </a:r>
            <a:r>
              <a:rPr lang="de-DE" dirty="0"/>
              <a:t> Rechtspopulismus,  13. März 2024 © Sebastian Peters</a:t>
            </a:r>
          </a:p>
        </p:txBody>
      </p:sp>
    </p:spTree>
    <p:extLst>
      <p:ext uri="{BB962C8B-B14F-4D97-AF65-F5344CB8AC3E}">
        <p14:creationId xmlns:p14="http://schemas.microsoft.com/office/powerpoint/2010/main" val="331301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3A91EA-B153-4EF4-B55A-143CF8DF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Diakonie 2027,  9. Oktober 2017 © Sebastian Peters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F3135-5E47-484E-B148-67434EB3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30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85C2F78-F678-424A-956D-9654FADC9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8"/>
            <a:ext cx="9144000" cy="513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9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3A91EA-B153-4EF4-B55A-143CF8DF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Diakonie 2027,  9. Oktober 2017 © Sebastian Peters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F3135-5E47-484E-B148-67434EB3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31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AC1C250-AC59-4ED3-A6A3-D19D3CFD9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2"/>
            <a:ext cx="9144000" cy="513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6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3A91EA-B153-4EF4-B55A-143CF8DF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Diakonie 2027,  9. Oktober 2017 © Sebastian Peters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F3135-5E47-484E-B148-67434EB3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32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17B8CFB-9668-49B9-859C-74C4A714C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3"/>
            <a:ext cx="9144000" cy="513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5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3A91EA-B153-4EF4-B55A-143CF8DF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Diakonie 2027,  9. Oktober 2017 © Sebastian Peters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F3135-5E47-484E-B148-67434EB3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33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206B5DE-0D44-4E4F-80C1-CB3FC1727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72"/>
            <a:ext cx="9144000" cy="513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4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3A91EA-B153-4EF4-B55A-143CF8DF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Diakonie 2027,  9. Oktober 2017 © Sebastian Peters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F3135-5E47-484E-B148-67434EB3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34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6F7505B-BE71-4781-9074-9E45752CE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44"/>
            <a:ext cx="9144000" cy="512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5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3A91EA-B153-4EF4-B55A-143CF8DF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Diakonie 2027,  9. Oktober 2017 © Sebastian Peters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F3135-5E47-484E-B148-67434EB3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35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AD642B5-8A0E-41D1-B255-FAE4911A1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" y="0"/>
            <a:ext cx="91243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7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3A91EA-B153-4EF4-B55A-143CF8DF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Diakonie 2027,  9. Oktober 2017 © Sebastian Peters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F3135-5E47-484E-B148-67434EB3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36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195E841-1872-4B70-A522-9D12EBF1B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44"/>
            <a:ext cx="9144000" cy="512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1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3A91EA-B153-4EF4-B55A-143CF8DF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Diakonie 2027,  9. Oktober 2017 © Sebastian Peters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F3135-5E47-484E-B148-67434EB3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37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CBC03CA-4A6B-4775-A550-A39D61210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9" y="0"/>
            <a:ext cx="91075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0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CE71C9-2450-4F5D-B248-1D9730A5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38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9E58F91-7658-4E24-912A-38C87C199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09" y="288001"/>
            <a:ext cx="5739970" cy="413040"/>
          </a:xfrm>
        </p:spPr>
        <p:txBody>
          <a:bodyPr/>
          <a:lstStyle/>
          <a:p>
            <a:r>
              <a:rPr lang="de-DE" dirty="0">
                <a:solidFill>
                  <a:srgbClr val="462672"/>
                </a:solidFill>
              </a:rPr>
              <a:t>GEMEINSAM</a:t>
            </a:r>
            <a:r>
              <a:rPr lang="de-DE" dirty="0"/>
              <a:t> KOMMUNIZIEREN | Instrumente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CE8D71E-1FE6-4ADE-9921-F1DDBA0E9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80" y="1755459"/>
            <a:ext cx="2179150" cy="2179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3DA22934-CFF7-4519-8469-2CC594E48500}"/>
              </a:ext>
            </a:extLst>
          </p:cNvPr>
          <p:cNvSpPr/>
          <p:nvPr/>
        </p:nvSpPr>
        <p:spPr>
          <a:xfrm>
            <a:off x="757996" y="1137726"/>
            <a:ext cx="49405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Starke Sozialpolitik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mit leichtem Zugang für alle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2393034-8EF8-4D62-8F39-2408ECD1C1DD}"/>
              </a:ext>
            </a:extLst>
          </p:cNvPr>
          <p:cNvSpPr/>
          <p:nvPr/>
        </p:nvSpPr>
        <p:spPr>
          <a:xfrm>
            <a:off x="398645" y="837067"/>
            <a:ext cx="5222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ln w="22225">
                  <a:solidFill>
                    <a:schemeClr val="tx2"/>
                  </a:solidFill>
                  <a:prstDash val="solid"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E91188A-BBB1-413C-954F-0616204EF8FE}"/>
              </a:ext>
            </a:extLst>
          </p:cNvPr>
          <p:cNvSpPr/>
          <p:nvPr/>
        </p:nvSpPr>
        <p:spPr>
          <a:xfrm>
            <a:off x="3228288" y="1655858"/>
            <a:ext cx="376336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SOZIAL-O-MAT zur Landtagswahl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(Kampagnenstart: August 2024 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Aktueller Stand: Agentur erarbeitet aus Positionssammlung Grundthesen)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0F4E80C-23B0-4217-AAD4-E191E472F3C1}"/>
              </a:ext>
            </a:extLst>
          </p:cNvPr>
          <p:cNvSpPr/>
          <p:nvPr/>
        </p:nvSpPr>
        <p:spPr>
          <a:xfrm>
            <a:off x="3207055" y="2720808"/>
            <a:ext cx="4940585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4 Fragen zu 5 politischen Thesen 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der Landesdiakonie DWBO | Thesen und kondensierte Positionen werden ab April in der öffentlichen und nicht-öffentlichen Politikkommunikation verwendet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Positionen sämtlicher Parteien werden abgefragt und eingespeist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-Media-Kampagne ab Juli 2024 in Abstimmung mit diakonischen Einrichtungen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120.000 Teilnehmer in RWL / 81.000 Teilnehmer in Hessen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D53D4DC-5407-44B1-86D5-872CB43A4C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5051">
            <a:off x="6626766" y="243596"/>
            <a:ext cx="2527760" cy="26027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D0AF97FE-5DAD-4433-B16C-20DF1DB0B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581" y="4842154"/>
            <a:ext cx="3043789" cy="184666"/>
          </a:xfrm>
        </p:spPr>
        <p:txBody>
          <a:bodyPr/>
          <a:lstStyle/>
          <a:p>
            <a:r>
              <a:rPr lang="de-DE" dirty="0" err="1"/>
              <a:t>KommInstrumente</a:t>
            </a:r>
            <a:r>
              <a:rPr lang="de-DE" dirty="0"/>
              <a:t> Rechtspopulismus,  13. März 2024 © Sebastian Peters</a:t>
            </a:r>
          </a:p>
        </p:txBody>
      </p:sp>
    </p:spTree>
    <p:extLst>
      <p:ext uri="{BB962C8B-B14F-4D97-AF65-F5344CB8AC3E}">
        <p14:creationId xmlns:p14="http://schemas.microsoft.com/office/powerpoint/2010/main" val="35261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CE71C9-2450-4F5D-B248-1D9730A5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39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9E58F91-7658-4E24-912A-38C87C199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09" y="288001"/>
            <a:ext cx="5739970" cy="413040"/>
          </a:xfrm>
        </p:spPr>
        <p:txBody>
          <a:bodyPr/>
          <a:lstStyle/>
          <a:p>
            <a:r>
              <a:rPr lang="de-DE" dirty="0">
                <a:solidFill>
                  <a:srgbClr val="462672"/>
                </a:solidFill>
              </a:rPr>
              <a:t>GEMEINSAM</a:t>
            </a:r>
            <a:r>
              <a:rPr lang="de-DE" dirty="0"/>
              <a:t> KOMMUNIZIEREN | Instrumente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CE8D71E-1FE6-4ADE-9921-F1DDBA0E9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80" y="1755459"/>
            <a:ext cx="2179150" cy="2179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3DA22934-CFF7-4519-8469-2CC594E48500}"/>
              </a:ext>
            </a:extLst>
          </p:cNvPr>
          <p:cNvSpPr/>
          <p:nvPr/>
        </p:nvSpPr>
        <p:spPr>
          <a:xfrm>
            <a:off x="757996" y="1137726"/>
            <a:ext cx="49405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Starke Sozialpolitik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mit leichtem Zugang für alle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2393034-8EF8-4D62-8F39-2408ECD1C1DD}"/>
              </a:ext>
            </a:extLst>
          </p:cNvPr>
          <p:cNvSpPr/>
          <p:nvPr/>
        </p:nvSpPr>
        <p:spPr>
          <a:xfrm>
            <a:off x="398645" y="837067"/>
            <a:ext cx="5222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ln w="22225">
                  <a:solidFill>
                    <a:schemeClr val="tx2"/>
                  </a:solidFill>
                  <a:prstDash val="solid"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E91188A-BBB1-413C-954F-0616204EF8FE}"/>
              </a:ext>
            </a:extLst>
          </p:cNvPr>
          <p:cNvSpPr/>
          <p:nvPr/>
        </p:nvSpPr>
        <p:spPr>
          <a:xfrm>
            <a:off x="3228288" y="1655858"/>
            <a:ext cx="5372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SOZIAL-O-MAT zur Landtagswahl</a:t>
            </a:r>
          </a:p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Aktuelle Vorschläge für Themenfelder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0F4E80C-23B0-4217-AAD4-E191E472F3C1}"/>
              </a:ext>
            </a:extLst>
          </p:cNvPr>
          <p:cNvSpPr/>
          <p:nvPr/>
        </p:nvSpPr>
        <p:spPr>
          <a:xfrm>
            <a:off x="3207054" y="2293571"/>
            <a:ext cx="4940585" cy="2162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Gesundheit muss gerecht sein! / Gute Gesundheit für alle!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Mobilität (inklusive Wohnen) stärkt Wirtschaft und Gemeinschaft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Migration / Zuwanderung nutzen, Integration verbessern!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Für eine starke, sozial engagierte Gemeinschaft! Mitmachen können, nicht abgehängt werden (inklusive Ehrenamt &amp; Teilhabe)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Starke Eltern, starke Kinder! Für eine starke Bildung von Kindern, Jugendlichen und Erwachsenen!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Fairer Arbeitsmarkt und finanzielle Gerechtigkeit!</a:t>
            </a:r>
            <a:endParaRPr lang="de-DE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D53D4DC-5407-44B1-86D5-872CB43A4C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5051">
            <a:off x="7450871" y="232376"/>
            <a:ext cx="1393537" cy="14348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DC2FE893-2CE7-4795-85FD-51EE602E2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581" y="4842154"/>
            <a:ext cx="3043789" cy="184666"/>
          </a:xfrm>
        </p:spPr>
        <p:txBody>
          <a:bodyPr/>
          <a:lstStyle/>
          <a:p>
            <a:r>
              <a:rPr lang="de-DE" dirty="0" err="1"/>
              <a:t>KommInstrumente</a:t>
            </a:r>
            <a:r>
              <a:rPr lang="de-DE" dirty="0"/>
              <a:t> Rechtspopulismus,  13. März 2024 © Sebastian Peters</a:t>
            </a:r>
          </a:p>
        </p:txBody>
      </p:sp>
    </p:spTree>
    <p:extLst>
      <p:ext uri="{BB962C8B-B14F-4D97-AF65-F5344CB8AC3E}">
        <p14:creationId xmlns:p14="http://schemas.microsoft.com/office/powerpoint/2010/main" val="255124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E4E0BC6-89D2-4D7C-A3CB-BE01BBF8F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53B5A03-8A59-4E7F-A8A2-14AF85250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09" y="288001"/>
            <a:ext cx="8699354" cy="413040"/>
          </a:xfrm>
        </p:spPr>
        <p:txBody>
          <a:bodyPr/>
          <a:lstStyle/>
          <a:p>
            <a:r>
              <a:rPr lang="de-DE" dirty="0">
                <a:solidFill>
                  <a:srgbClr val="462672"/>
                </a:solidFill>
              </a:rPr>
              <a:t>GEMEINSAM</a:t>
            </a:r>
            <a:r>
              <a:rPr lang="de-DE" dirty="0"/>
              <a:t> POSITIONEN FINDEN 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26F4DBD-2AAD-418F-A447-14CE085D4973}"/>
              </a:ext>
            </a:extLst>
          </p:cNvPr>
          <p:cNvSpPr/>
          <p:nvPr/>
        </p:nvSpPr>
        <p:spPr>
          <a:xfrm>
            <a:off x="0" y="1113224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www.dwbo.de/zusammenstreiten2024</a:t>
            </a:r>
            <a:endParaRPr lang="de-DE" sz="30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EBE35C4-79CE-4A20-BA29-EF080FEE0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450" y="1858765"/>
            <a:ext cx="3045272" cy="225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02EB7F6-CDBE-44BA-B4A6-B440508F0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954" y="2193900"/>
            <a:ext cx="2093046" cy="209304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4DCBEB3B-FBD5-41F0-A657-D217507EA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00" y="2193900"/>
            <a:ext cx="2093046" cy="2093046"/>
          </a:xfrm>
          <a:prstGeom prst="rect">
            <a:avLst/>
          </a:prstGeom>
        </p:spPr>
      </p:pic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6C9758A7-654A-4408-B60A-8056C4202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581" y="4842154"/>
            <a:ext cx="3043789" cy="184666"/>
          </a:xfrm>
        </p:spPr>
        <p:txBody>
          <a:bodyPr/>
          <a:lstStyle/>
          <a:p>
            <a:r>
              <a:rPr lang="de-DE" dirty="0" err="1"/>
              <a:t>KommInstrumente</a:t>
            </a:r>
            <a:r>
              <a:rPr lang="de-DE" dirty="0"/>
              <a:t> Rechtspopulismus,  13. März 2024 © Sebastian Peters</a:t>
            </a:r>
          </a:p>
        </p:txBody>
      </p:sp>
    </p:spTree>
    <p:extLst>
      <p:ext uri="{BB962C8B-B14F-4D97-AF65-F5344CB8AC3E}">
        <p14:creationId xmlns:p14="http://schemas.microsoft.com/office/powerpoint/2010/main" val="45408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CE71C9-2450-4F5D-B248-1D9730A5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9E58F91-7658-4E24-912A-38C87C199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09" y="288001"/>
            <a:ext cx="5739970" cy="413040"/>
          </a:xfrm>
        </p:spPr>
        <p:txBody>
          <a:bodyPr/>
          <a:lstStyle/>
          <a:p>
            <a:r>
              <a:rPr lang="de-DE" dirty="0">
                <a:solidFill>
                  <a:srgbClr val="462672"/>
                </a:solidFill>
              </a:rPr>
              <a:t>GEMEINSAM</a:t>
            </a:r>
            <a:r>
              <a:rPr lang="de-DE" dirty="0"/>
              <a:t> KOMMUNIZIEREN | Instrumente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DA22934-CFF7-4519-8469-2CC594E48500}"/>
              </a:ext>
            </a:extLst>
          </p:cNvPr>
          <p:cNvSpPr/>
          <p:nvPr/>
        </p:nvSpPr>
        <p:spPr>
          <a:xfrm>
            <a:off x="757996" y="1137726"/>
            <a:ext cx="57399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Miteinander reden: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Gesprächsformate finden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2393034-8EF8-4D62-8F39-2408ECD1C1DD}"/>
              </a:ext>
            </a:extLst>
          </p:cNvPr>
          <p:cNvSpPr/>
          <p:nvPr/>
        </p:nvSpPr>
        <p:spPr>
          <a:xfrm>
            <a:off x="398645" y="837067"/>
            <a:ext cx="5222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ln w="22225">
                  <a:solidFill>
                    <a:schemeClr val="tx2"/>
                  </a:solidFill>
                  <a:prstDash val="solid"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E91188A-BBB1-413C-954F-0616204EF8FE}"/>
              </a:ext>
            </a:extLst>
          </p:cNvPr>
          <p:cNvSpPr/>
          <p:nvPr/>
        </p:nvSpPr>
        <p:spPr>
          <a:xfrm>
            <a:off x="3136199" y="1633356"/>
            <a:ext cx="43068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Tischgespräche #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AusLiebe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Hausgemacht 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6ABDAA0-C565-4E4B-8039-F4F9307A81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777" t="42333" r="12644" b="24692"/>
          <a:stretch/>
        </p:blipFill>
        <p:spPr>
          <a:xfrm>
            <a:off x="757996" y="1776939"/>
            <a:ext cx="1881699" cy="1700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06C3A05A-FBD9-46C2-9153-00F8C05DD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581" y="4842154"/>
            <a:ext cx="3043789" cy="184666"/>
          </a:xfrm>
        </p:spPr>
        <p:txBody>
          <a:bodyPr/>
          <a:lstStyle/>
          <a:p>
            <a:r>
              <a:rPr lang="de-DE" dirty="0" err="1"/>
              <a:t>KommInstrumente</a:t>
            </a:r>
            <a:r>
              <a:rPr lang="de-DE" dirty="0"/>
              <a:t> Rechtspopulismus,  13. März 2024 © Sebastian Peters</a:t>
            </a:r>
          </a:p>
        </p:txBody>
      </p:sp>
    </p:spTree>
    <p:extLst>
      <p:ext uri="{BB962C8B-B14F-4D97-AF65-F5344CB8AC3E}">
        <p14:creationId xmlns:p14="http://schemas.microsoft.com/office/powerpoint/2010/main" val="201688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CE71C9-2450-4F5D-B248-1D9730A5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41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D93691D-D943-4638-BC1C-ECD08219E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466" y="116680"/>
            <a:ext cx="3256721" cy="463668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5B3557A-582A-477E-BDFE-4D68E35C01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24" y="126727"/>
            <a:ext cx="3256720" cy="4604519"/>
          </a:xfrm>
          <a:prstGeom prst="rect">
            <a:avLst/>
          </a:prstGeom>
        </p:spPr>
      </p:pic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8E119008-C3FC-4A3D-97EE-42DE683D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581" y="4842154"/>
            <a:ext cx="3043789" cy="184666"/>
          </a:xfrm>
        </p:spPr>
        <p:txBody>
          <a:bodyPr/>
          <a:lstStyle/>
          <a:p>
            <a:r>
              <a:rPr lang="de-DE" dirty="0" err="1"/>
              <a:t>KommInstrumente</a:t>
            </a:r>
            <a:r>
              <a:rPr lang="de-DE" dirty="0"/>
              <a:t> Rechtspopulismus,  13. März 2024 © Sebastian Peters</a:t>
            </a:r>
          </a:p>
        </p:txBody>
      </p:sp>
    </p:spTree>
    <p:extLst>
      <p:ext uri="{BB962C8B-B14F-4D97-AF65-F5344CB8AC3E}">
        <p14:creationId xmlns:p14="http://schemas.microsoft.com/office/powerpoint/2010/main" val="190023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CE71C9-2450-4F5D-B248-1D9730A5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42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9E58F91-7658-4E24-912A-38C87C199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09" y="288001"/>
            <a:ext cx="5739970" cy="413040"/>
          </a:xfrm>
        </p:spPr>
        <p:txBody>
          <a:bodyPr/>
          <a:lstStyle/>
          <a:p>
            <a:r>
              <a:rPr lang="de-DE" dirty="0">
                <a:solidFill>
                  <a:srgbClr val="462672"/>
                </a:solidFill>
              </a:rPr>
              <a:t>GEMEINSAM</a:t>
            </a:r>
            <a:r>
              <a:rPr lang="de-DE" dirty="0"/>
              <a:t> KOMMUNIZIEREN | Instrumente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DA22934-CFF7-4519-8469-2CC594E48500}"/>
              </a:ext>
            </a:extLst>
          </p:cNvPr>
          <p:cNvSpPr/>
          <p:nvPr/>
        </p:nvSpPr>
        <p:spPr>
          <a:xfrm>
            <a:off x="757996" y="1137726"/>
            <a:ext cx="57399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Miteinander reden: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Gesprächsformate finden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2393034-8EF8-4D62-8F39-2408ECD1C1DD}"/>
              </a:ext>
            </a:extLst>
          </p:cNvPr>
          <p:cNvSpPr/>
          <p:nvPr/>
        </p:nvSpPr>
        <p:spPr>
          <a:xfrm>
            <a:off x="398645" y="837067"/>
            <a:ext cx="5222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ln w="22225">
                  <a:solidFill>
                    <a:schemeClr val="tx2"/>
                  </a:solidFill>
                  <a:prstDash val="solid"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E91188A-BBB1-413C-954F-0616204EF8FE}"/>
              </a:ext>
            </a:extLst>
          </p:cNvPr>
          <p:cNvSpPr/>
          <p:nvPr/>
        </p:nvSpPr>
        <p:spPr>
          <a:xfrm>
            <a:off x="3136199" y="1633356"/>
            <a:ext cx="43068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Tischgespräche #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AusLiebe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Hausgemacht 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6ABDAA0-C565-4E4B-8039-F4F9307A81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777" t="42333" r="12644" b="24692"/>
          <a:stretch/>
        </p:blipFill>
        <p:spPr>
          <a:xfrm>
            <a:off x="757996" y="1776939"/>
            <a:ext cx="1881699" cy="1700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39204D4-851D-462B-9ACB-CCE7B65661C9}"/>
              </a:ext>
            </a:extLst>
          </p:cNvPr>
          <p:cNvSpPr/>
          <p:nvPr/>
        </p:nvSpPr>
        <p:spPr>
          <a:xfrm>
            <a:off x="3135124" y="2120807"/>
            <a:ext cx="54652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Kampagnen-bezogen (DWBO/EKBO): </a:t>
            </a: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- Weiterentwicklung Tischgespräche zu „Demokratie aus 	  der Box“ mit Dialog-Würfeln etc. möglich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	- Mitmachaktionen in den Sozialen Medien initiieren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5C68430B-A39A-464E-8D04-78858756262F}"/>
              </a:ext>
            </a:extLst>
          </p:cNvPr>
          <p:cNvSpPr/>
          <p:nvPr/>
        </p:nvSpPr>
        <p:spPr>
          <a:xfrm>
            <a:off x="3140007" y="3220944"/>
            <a:ext cx="51171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Demokratiefeste und weitere Austausch-Formate mit zivilgesellschaftlichen Akteuren wie FFW unterstützen</a:t>
            </a:r>
          </a:p>
          <a:p>
            <a:pPr marL="628650" lvl="1" indent="-285750">
              <a:buFont typeface="Symbol" panose="05050102010706020507" pitchFamily="18" charset="2"/>
              <a:buChar char="-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Angebot von vier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Moderator:innen-Schulungen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organisiert von Demokratie gewinnt! In Brandenburg!</a:t>
            </a:r>
          </a:p>
          <a:p>
            <a:pPr marL="628650" lvl="1" indent="-285750">
              <a:buFont typeface="Symbol" panose="05050102010706020507" pitchFamily="18" charset="2"/>
              <a:buChar char="-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Entwicklung von Veranstaltungsvorlagen</a:t>
            </a:r>
          </a:p>
          <a:p>
            <a:pPr marL="628650" lvl="1" indent="-285750">
              <a:buFont typeface="Symbol" panose="05050102010706020507" pitchFamily="18" charset="2"/>
              <a:buChar char="-"/>
            </a:pP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F7CD6BB2-1BD6-40B5-9A67-851F4078F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581" y="4842154"/>
            <a:ext cx="3043789" cy="184666"/>
          </a:xfrm>
        </p:spPr>
        <p:txBody>
          <a:bodyPr/>
          <a:lstStyle/>
          <a:p>
            <a:r>
              <a:rPr lang="de-DE" dirty="0" err="1"/>
              <a:t>KommInstrumente</a:t>
            </a:r>
            <a:r>
              <a:rPr lang="de-DE" dirty="0"/>
              <a:t> Rechtspopulismus,  13. März 2024 © Sebastian Peters</a:t>
            </a:r>
          </a:p>
        </p:txBody>
      </p:sp>
    </p:spTree>
    <p:extLst>
      <p:ext uri="{BB962C8B-B14F-4D97-AF65-F5344CB8AC3E}">
        <p14:creationId xmlns:p14="http://schemas.microsoft.com/office/powerpoint/2010/main" val="335897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CE71C9-2450-4F5D-B248-1D9730A5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43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9E58F91-7658-4E24-912A-38C87C199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09" y="288001"/>
            <a:ext cx="5739970" cy="413040"/>
          </a:xfrm>
        </p:spPr>
        <p:txBody>
          <a:bodyPr/>
          <a:lstStyle/>
          <a:p>
            <a:r>
              <a:rPr lang="de-DE" dirty="0">
                <a:solidFill>
                  <a:srgbClr val="462672"/>
                </a:solidFill>
              </a:rPr>
              <a:t>GEMEINSAM</a:t>
            </a:r>
            <a:r>
              <a:rPr lang="de-DE" dirty="0"/>
              <a:t> KOMMUNIZIEREN | Instrumente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DA22934-CFF7-4519-8469-2CC594E48500}"/>
              </a:ext>
            </a:extLst>
          </p:cNvPr>
          <p:cNvSpPr/>
          <p:nvPr/>
        </p:nvSpPr>
        <p:spPr>
          <a:xfrm>
            <a:off x="757996" y="1137726"/>
            <a:ext cx="57399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Miteinander reden: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Bestehende Netzwerke nutzen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2393034-8EF8-4D62-8F39-2408ECD1C1DD}"/>
              </a:ext>
            </a:extLst>
          </p:cNvPr>
          <p:cNvSpPr/>
          <p:nvPr/>
        </p:nvSpPr>
        <p:spPr>
          <a:xfrm>
            <a:off x="398645" y="837067"/>
            <a:ext cx="5222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ln w="22225">
                  <a:solidFill>
                    <a:schemeClr val="tx2"/>
                  </a:solidFill>
                  <a:prstDash val="solid"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6ABDAA0-C565-4E4B-8039-F4F9307A81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77" t="42333" r="12644" b="24692"/>
          <a:stretch/>
        </p:blipFill>
        <p:spPr>
          <a:xfrm>
            <a:off x="757996" y="1776939"/>
            <a:ext cx="1881699" cy="1700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1195B1F8-B850-4294-811B-B0576DCB1761}"/>
              </a:ext>
            </a:extLst>
          </p:cNvPr>
          <p:cNvSpPr/>
          <p:nvPr/>
        </p:nvSpPr>
        <p:spPr>
          <a:xfrm>
            <a:off x="3231495" y="1656115"/>
            <a:ext cx="536890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Akute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InHouse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-Interventionen, Workshops, allgemeiner Austausch mit…</a:t>
            </a:r>
          </a:p>
          <a:p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eriod"/>
            </a:pP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Demokratieberater:innen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in den Einrichtungen</a:t>
            </a:r>
          </a:p>
          <a:p>
            <a:pPr marL="228600" indent="-228600">
              <a:buAutoNum type="arabicPeriod"/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eriod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„Demokratie gewinnt! In Brandenburg!“ 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eriod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Mobile Beratungsteams (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DEMOS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eriod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Zentrum Engagement, Demokratie und Zivilgesellschaft, Diakonie Deutschland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F79FDB69-7197-46C1-825D-929295EF9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581" y="4842154"/>
            <a:ext cx="3043789" cy="184666"/>
          </a:xfrm>
        </p:spPr>
        <p:txBody>
          <a:bodyPr/>
          <a:lstStyle/>
          <a:p>
            <a:r>
              <a:rPr lang="de-DE" dirty="0" err="1"/>
              <a:t>KommInstrumente</a:t>
            </a:r>
            <a:r>
              <a:rPr lang="de-DE" dirty="0"/>
              <a:t> Rechtspopulismus,  13. März 2024 © Sebastian Peters</a:t>
            </a:r>
          </a:p>
        </p:txBody>
      </p:sp>
    </p:spTree>
    <p:extLst>
      <p:ext uri="{BB962C8B-B14F-4D97-AF65-F5344CB8AC3E}">
        <p14:creationId xmlns:p14="http://schemas.microsoft.com/office/powerpoint/2010/main" val="163956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EA16FAD-87C1-4F81-B640-221E02615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44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CA0F9AA-C790-43FC-AF4F-9EFB7F47D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713" y="1531381"/>
            <a:ext cx="5339448" cy="41304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e-DE" sz="3000" dirty="0">
                <a:solidFill>
                  <a:schemeClr val="accent4"/>
                </a:solidFill>
              </a:rPr>
              <a:t>Lassen Sie uns #zusammenstreiten! </a:t>
            </a:r>
          </a:p>
        </p:txBody>
      </p:sp>
      <p:sp>
        <p:nvSpPr>
          <p:cNvPr id="8" name="Titel 5">
            <a:extLst>
              <a:ext uri="{FF2B5EF4-FFF2-40B4-BE49-F238E27FC236}">
                <a16:creationId xmlns:a16="http://schemas.microsoft.com/office/drawing/2014/main" id="{76640A94-6CA8-4C19-A24F-D30B69403337}"/>
              </a:ext>
            </a:extLst>
          </p:cNvPr>
          <p:cNvSpPr txBox="1">
            <a:spLocks/>
          </p:cNvSpPr>
          <p:nvPr/>
        </p:nvSpPr>
        <p:spPr>
          <a:xfrm>
            <a:off x="1771713" y="2617290"/>
            <a:ext cx="5339448" cy="41304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ts val="2200"/>
              </a:lnSpc>
              <a:spcBef>
                <a:spcPct val="0"/>
              </a:spcBef>
              <a:buNone/>
              <a:defRPr sz="2000" b="1" kern="1200">
                <a:solidFill>
                  <a:srgbClr val="009BD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de-DE" dirty="0">
                <a:solidFill>
                  <a:schemeClr val="accent4"/>
                </a:solidFill>
              </a:rPr>
              <a:t>VIELEN DANK </a:t>
            </a:r>
          </a:p>
          <a:p>
            <a:pPr algn="ctr">
              <a:lnSpc>
                <a:spcPct val="100000"/>
              </a:lnSpc>
            </a:pPr>
            <a:r>
              <a:rPr lang="de-DE" dirty="0">
                <a:solidFill>
                  <a:schemeClr val="accent4"/>
                </a:solidFill>
              </a:rPr>
              <a:t>FÜR IHRE UNTERSTÜTZUNG!</a:t>
            </a:r>
          </a:p>
        </p:txBody>
      </p:sp>
      <p:pic>
        <p:nvPicPr>
          <p:cNvPr id="1026" name="Picture 2" descr="https://www.diakonie-portal.de/fileadmin/_processed_/2/1/csm_Peters_Ausschnitt_51A1435_e492d3db7d.jpg">
            <a:extLst>
              <a:ext uri="{FF2B5EF4-FFF2-40B4-BE49-F238E27FC236}">
                <a16:creationId xmlns:a16="http://schemas.microsoft.com/office/drawing/2014/main" id="{B4D83BDC-5E06-4AD8-93B1-AA7633A36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972" y="3814165"/>
            <a:ext cx="940850" cy="70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CC7771CD-69A2-4A8A-BB9F-3ED891DCFBDA}"/>
              </a:ext>
            </a:extLst>
          </p:cNvPr>
          <p:cNvSpPr/>
          <p:nvPr/>
        </p:nvSpPr>
        <p:spPr>
          <a:xfrm>
            <a:off x="3782291" y="3810499"/>
            <a:ext cx="32155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Sebastian Peters</a:t>
            </a:r>
          </a:p>
          <a:p>
            <a:r>
              <a:rPr lang="de-DE" sz="10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Pressesprecher &amp; Leiter der Öffentlichkeitsarbeit</a:t>
            </a:r>
          </a:p>
          <a:p>
            <a:r>
              <a:rPr lang="de-DE" sz="10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030 820 97 110 | 0173 60 333 22</a:t>
            </a:r>
          </a:p>
          <a:p>
            <a:r>
              <a:rPr lang="de-DE" sz="1000" dirty="0">
                <a:solidFill>
                  <a:srgbClr val="502572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Presse@dwbo.de</a:t>
            </a:r>
            <a:endParaRPr lang="de-DE" sz="1000" b="0" i="0" dirty="0"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18483AA6-58EC-49F8-B4B3-EDB177B9AE6D}"/>
              </a:ext>
            </a:extLst>
          </p:cNvPr>
          <p:cNvSpPr/>
          <p:nvPr/>
        </p:nvSpPr>
        <p:spPr>
          <a:xfrm>
            <a:off x="0" y="0"/>
            <a:ext cx="9144000" cy="9466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24B1A86-67D3-4CDA-8FF3-4A392E739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411" y="30920"/>
            <a:ext cx="1649620" cy="870388"/>
          </a:xfrm>
          <a:prstGeom prst="rect">
            <a:avLst/>
          </a:prstGeom>
        </p:spPr>
      </p:pic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2903A871-1386-40C8-85B9-532CB0236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581" y="4842154"/>
            <a:ext cx="3043789" cy="184666"/>
          </a:xfrm>
        </p:spPr>
        <p:txBody>
          <a:bodyPr/>
          <a:lstStyle/>
          <a:p>
            <a:r>
              <a:rPr lang="de-DE" dirty="0" err="1"/>
              <a:t>KommInstrumente</a:t>
            </a:r>
            <a:r>
              <a:rPr lang="de-DE" dirty="0"/>
              <a:t> Rechtspopulismus,  13. März 2024 © Sebastian Peters</a:t>
            </a:r>
          </a:p>
        </p:txBody>
      </p:sp>
    </p:spTree>
    <p:extLst>
      <p:ext uri="{BB962C8B-B14F-4D97-AF65-F5344CB8AC3E}">
        <p14:creationId xmlns:p14="http://schemas.microsoft.com/office/powerpoint/2010/main" val="1967766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CE71C9-2450-4F5D-B248-1D9730A5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9E58F91-7658-4E24-912A-38C87C199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09" y="288001"/>
            <a:ext cx="8699354" cy="413040"/>
          </a:xfrm>
        </p:spPr>
        <p:txBody>
          <a:bodyPr/>
          <a:lstStyle/>
          <a:p>
            <a:r>
              <a:rPr lang="de-DE" dirty="0">
                <a:solidFill>
                  <a:srgbClr val="462672"/>
                </a:solidFill>
              </a:rPr>
              <a:t>GEMEINSAM</a:t>
            </a:r>
            <a:r>
              <a:rPr lang="de-DE" dirty="0"/>
              <a:t> KOMMUNIZIEREN | Neue Instrumente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1309FC0-F168-4183-8B10-A97689ECF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40" y="1669450"/>
            <a:ext cx="1909161" cy="2710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A60AF2D3-E7B8-48C3-BC7F-34407EF390EE}"/>
              </a:ext>
            </a:extLst>
          </p:cNvPr>
          <p:cNvSpPr/>
          <p:nvPr/>
        </p:nvSpPr>
        <p:spPr>
          <a:xfrm>
            <a:off x="3054746" y="1556095"/>
            <a:ext cx="55456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Empfehlungen zum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Umgang mit Rechtspopulismus und Rechtsextremismus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Diakonie Deutschland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(Neuauflage Frühjahr 2024)</a:t>
            </a:r>
            <a:b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CCEFE8F-07FB-479D-954A-F294B9E42212}"/>
              </a:ext>
            </a:extLst>
          </p:cNvPr>
          <p:cNvSpPr/>
          <p:nvPr/>
        </p:nvSpPr>
        <p:spPr>
          <a:xfrm>
            <a:off x="3044264" y="2249633"/>
            <a:ext cx="57521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+ NEU: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Zusammen streiten Argumentationshilfe im Kitteltaschenformat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(DWBO) (Februar 2024)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Teil A: Konstruktive Gesprächsführung, Haltung entwickeln und zeigen, Rote Linien im Umgang mit rechtspopulistischen Parteien/Organisationen | Teil B: Praktische Beispiele: These, was steckt dahinter? Wie kann ich reagieren?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3BAAE31-83C5-43D5-AED8-A2E00F381E05}"/>
              </a:ext>
            </a:extLst>
          </p:cNvPr>
          <p:cNvSpPr/>
          <p:nvPr/>
        </p:nvSpPr>
        <p:spPr>
          <a:xfrm>
            <a:off x="3054746" y="3871714"/>
            <a:ext cx="51748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+ NEU: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Digitale Plattformen von DWBO und AKD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mit praktischen Hilfen zivilgesellschaftlicher Akteure: Infomaterial, Termine, Netzwerk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537B9C0-9965-44C3-840A-F833EE9C7598}"/>
              </a:ext>
            </a:extLst>
          </p:cNvPr>
          <p:cNvSpPr/>
          <p:nvPr/>
        </p:nvSpPr>
        <p:spPr>
          <a:xfrm>
            <a:off x="430412" y="804105"/>
            <a:ext cx="7156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ln w="22225">
                  <a:solidFill>
                    <a:schemeClr val="tx2"/>
                  </a:solidFill>
                  <a:prstDash val="solid"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6C8EBEE-7A4A-4E89-89F4-86FE934A3D92}"/>
              </a:ext>
            </a:extLst>
          </p:cNvPr>
          <p:cNvSpPr/>
          <p:nvPr/>
        </p:nvSpPr>
        <p:spPr>
          <a:xfrm>
            <a:off x="757996" y="1100003"/>
            <a:ext cx="49405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Leitplanken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für diakonische Einrichtungen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8CDD757-FBE9-4D8C-8B99-BFDAD81150BA}"/>
              </a:ext>
            </a:extLst>
          </p:cNvPr>
          <p:cNvSpPr/>
          <p:nvPr/>
        </p:nvSpPr>
        <p:spPr>
          <a:xfrm>
            <a:off x="3044264" y="3326851"/>
            <a:ext cx="5842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Ergänzend: Empfehlungen der Diakonie Mitteldeutschland zum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Umgang mit der AfD und anderen rechtspopulistischen Parteien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ußzeilenplatzhalter 3">
            <a:extLst>
              <a:ext uri="{FF2B5EF4-FFF2-40B4-BE49-F238E27FC236}">
                <a16:creationId xmlns:a16="http://schemas.microsoft.com/office/drawing/2014/main" id="{627BBEA6-6B25-4F98-BC67-002E815AB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581" y="4842154"/>
            <a:ext cx="3043789" cy="184666"/>
          </a:xfrm>
        </p:spPr>
        <p:txBody>
          <a:bodyPr/>
          <a:lstStyle/>
          <a:p>
            <a:r>
              <a:rPr lang="de-DE" dirty="0" err="1"/>
              <a:t>KommInstrumente</a:t>
            </a:r>
            <a:r>
              <a:rPr lang="de-DE" dirty="0"/>
              <a:t> Rechtspopulismus,  13. März 2024 © Sebastian Peters</a:t>
            </a:r>
          </a:p>
        </p:txBody>
      </p:sp>
    </p:spTree>
    <p:extLst>
      <p:ext uri="{BB962C8B-B14F-4D97-AF65-F5344CB8AC3E}">
        <p14:creationId xmlns:p14="http://schemas.microsoft.com/office/powerpoint/2010/main" val="259832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CE71C9-2450-4F5D-B248-1D9730A5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9E58F91-7658-4E24-912A-38C87C199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09" y="288001"/>
            <a:ext cx="8699354" cy="413040"/>
          </a:xfrm>
        </p:spPr>
        <p:txBody>
          <a:bodyPr/>
          <a:lstStyle/>
          <a:p>
            <a:r>
              <a:rPr lang="de-DE" dirty="0">
                <a:solidFill>
                  <a:srgbClr val="462672"/>
                </a:solidFill>
              </a:rPr>
              <a:t>GEMEINSAM</a:t>
            </a:r>
            <a:r>
              <a:rPr lang="de-DE" dirty="0"/>
              <a:t> KOMMUNIZIEREN | Neue Instrumente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1309FC0-F168-4183-8B10-A97689ECF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23" y="1669450"/>
            <a:ext cx="1864994" cy="2710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CCCEFE8F-07FB-479D-954A-F294B9E42212}"/>
              </a:ext>
            </a:extLst>
          </p:cNvPr>
          <p:cNvSpPr/>
          <p:nvPr/>
        </p:nvSpPr>
        <p:spPr>
          <a:xfrm>
            <a:off x="2994289" y="1669450"/>
            <a:ext cx="50312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1. Unser </a:t>
            </a:r>
            <a:r>
              <a:rPr lang="de-DE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diakonisches Leitbild stellt rote Linien im Umgang mit rechtspopulistischen und rechtsextremen Positionen dar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Als Diakonie stehen wir für jene ein, die sich am Rande der Gesellschaft bewegen. Gelebte Nächstenliebe ist dabei nicht an Bedingungen geknüpft.</a:t>
            </a:r>
          </a:p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Leitungsaufgabe, die Roten Linien im Umgang mit allen Zielgruppen wirksam werden zu lassen. 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537B9C0-9965-44C3-840A-F833EE9C7598}"/>
              </a:ext>
            </a:extLst>
          </p:cNvPr>
          <p:cNvSpPr/>
          <p:nvPr/>
        </p:nvSpPr>
        <p:spPr>
          <a:xfrm>
            <a:off x="430412" y="804105"/>
            <a:ext cx="7156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ln w="22225">
                  <a:solidFill>
                    <a:schemeClr val="tx2"/>
                  </a:solidFill>
                  <a:prstDash val="solid"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6C8EBEE-7A4A-4E89-89F4-86FE934A3D92}"/>
              </a:ext>
            </a:extLst>
          </p:cNvPr>
          <p:cNvSpPr/>
          <p:nvPr/>
        </p:nvSpPr>
        <p:spPr>
          <a:xfrm>
            <a:off x="757996" y="1100003"/>
            <a:ext cx="80610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Leitplanken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für diakonische Einrichtungen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de-DE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Exkurs: Rote Linien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2FE4D64-753A-46AC-B75F-0EF1C073FC94}"/>
              </a:ext>
            </a:extLst>
          </p:cNvPr>
          <p:cNvSpPr/>
          <p:nvPr/>
        </p:nvSpPr>
        <p:spPr>
          <a:xfrm>
            <a:off x="2994288" y="2762939"/>
            <a:ext cx="503127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e-DE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Keine diakonisch organisierte Bühne 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für und keine verbandliche Zusammenarbeit mit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Vertreter:innen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rechtspopulistischer Parteien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594D9E3-99EE-45E3-9BE3-C0A8C42766F0}"/>
              </a:ext>
            </a:extLst>
          </p:cNvPr>
          <p:cNvSpPr/>
          <p:nvPr/>
        </p:nvSpPr>
        <p:spPr>
          <a:xfrm>
            <a:off x="2994288" y="3236615"/>
            <a:ext cx="503127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e-DE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Keine Einrichtungsbesuche 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zum Zwecke der Selbstdarstellung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FC67EDFE-CFA2-4865-A5CE-4B7D495FB022}"/>
              </a:ext>
            </a:extLst>
          </p:cNvPr>
          <p:cNvSpPr/>
          <p:nvPr/>
        </p:nvSpPr>
        <p:spPr>
          <a:xfrm>
            <a:off x="2994288" y="3527577"/>
            <a:ext cx="503127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Vor Entscheidung über </a:t>
            </a:r>
            <a:r>
              <a:rPr lang="de-DE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Teilnahme an öffentlichen Veranstaltungen auf Initiative von rechtspopulistischen Organisationen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Prüfung von INTENTION, THEMA, ZIELEN, ABLAUF, TEILNEHMENDENKREIS 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CC448F7A-55C8-4BA1-BAB2-5C87F9AB1A2F}"/>
              </a:ext>
            </a:extLst>
          </p:cNvPr>
          <p:cNvSpPr/>
          <p:nvPr/>
        </p:nvSpPr>
        <p:spPr>
          <a:xfrm>
            <a:off x="2994287" y="4179765"/>
            <a:ext cx="57480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de-DE" sz="1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Wähler:innen</a:t>
            </a:r>
            <a:r>
              <a:rPr lang="de-DE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rechtspopulistischer Parteien in der MA, Klientel, bei Dienstleistern werden nicht per se ausgeschlossen.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Wir suchen den Austausch und klären auf. </a:t>
            </a:r>
          </a:p>
        </p:txBody>
      </p:sp>
      <p:sp>
        <p:nvSpPr>
          <p:cNvPr id="17" name="Fußzeilenplatzhalter 3">
            <a:extLst>
              <a:ext uri="{FF2B5EF4-FFF2-40B4-BE49-F238E27FC236}">
                <a16:creationId xmlns:a16="http://schemas.microsoft.com/office/drawing/2014/main" id="{423A0A38-3311-436D-879C-528FAD12D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581" y="4842154"/>
            <a:ext cx="3043789" cy="184666"/>
          </a:xfrm>
        </p:spPr>
        <p:txBody>
          <a:bodyPr/>
          <a:lstStyle/>
          <a:p>
            <a:r>
              <a:rPr lang="de-DE" dirty="0" err="1"/>
              <a:t>KommInstrumente</a:t>
            </a:r>
            <a:r>
              <a:rPr lang="de-DE" dirty="0"/>
              <a:t> Rechtspopulismus,  13. März 2024 © Sebastian Peters</a:t>
            </a:r>
          </a:p>
        </p:txBody>
      </p:sp>
    </p:spTree>
    <p:extLst>
      <p:ext uri="{BB962C8B-B14F-4D97-AF65-F5344CB8AC3E}">
        <p14:creationId xmlns:p14="http://schemas.microsoft.com/office/powerpoint/2010/main" val="3617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CE71C9-2450-4F5D-B248-1D9730A5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9E58F91-7658-4E24-912A-38C87C199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09" y="288001"/>
            <a:ext cx="5739970" cy="413040"/>
          </a:xfrm>
        </p:spPr>
        <p:txBody>
          <a:bodyPr/>
          <a:lstStyle/>
          <a:p>
            <a:r>
              <a:rPr lang="de-DE" dirty="0">
                <a:solidFill>
                  <a:srgbClr val="462672"/>
                </a:solidFill>
              </a:rPr>
              <a:t>GEMEINSAM</a:t>
            </a:r>
            <a:r>
              <a:rPr lang="de-DE" dirty="0"/>
              <a:t> KOMMUNIZIEREN | Instrumente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CE8D71E-1FE6-4ADE-9921-F1DDBA0E98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4" r="10844"/>
          <a:stretch/>
        </p:blipFill>
        <p:spPr>
          <a:xfrm>
            <a:off x="8158074" y="272078"/>
            <a:ext cx="615541" cy="773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3DA22934-CFF7-4519-8469-2CC594E48500}"/>
              </a:ext>
            </a:extLst>
          </p:cNvPr>
          <p:cNvSpPr/>
          <p:nvPr/>
        </p:nvSpPr>
        <p:spPr>
          <a:xfrm>
            <a:off x="757996" y="1137726"/>
            <a:ext cx="62775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#zusammenstreiten für evangelische Werte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2393034-8EF8-4D62-8F39-2408ECD1C1DD}"/>
              </a:ext>
            </a:extLst>
          </p:cNvPr>
          <p:cNvSpPr/>
          <p:nvPr/>
        </p:nvSpPr>
        <p:spPr>
          <a:xfrm>
            <a:off x="398645" y="837067"/>
            <a:ext cx="5222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ln w="22225">
                  <a:solidFill>
                    <a:schemeClr val="tx2"/>
                  </a:solidFill>
                  <a:prstDash val="solid"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E91188A-BBB1-413C-954F-0616204EF8FE}"/>
              </a:ext>
            </a:extLst>
          </p:cNvPr>
          <p:cNvSpPr/>
          <p:nvPr/>
        </p:nvSpPr>
        <p:spPr>
          <a:xfrm>
            <a:off x="4768483" y="1617970"/>
            <a:ext cx="40051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Gemeinsame Kampagne von DWBO und EKBO</a:t>
            </a:r>
            <a:b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Grundaussage: Nicht gegen eine singuläre Partei, sondern für evangelische Werte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D0958BA-943F-4850-ABD0-A67671048E7E}"/>
              </a:ext>
            </a:extLst>
          </p:cNvPr>
          <p:cNvSpPr/>
          <p:nvPr/>
        </p:nvSpPr>
        <p:spPr>
          <a:xfrm>
            <a:off x="4776040" y="2408982"/>
            <a:ext cx="40051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Stand März 2024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Key Visual und Grundtexte stehen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Entwicklung Kommunikationsmittel (Website,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Give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Aways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Mod.-Schulungen, Veranstaltungsformate, …) / Bedarfsabfrage EKBO </a:t>
            </a:r>
          </a:p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Website: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Best Practices Veranstaltungen  und Veranstaltungsvorschläge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Schulungs-, Beratungsnetzwerk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Einbindung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Media-Posts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Downloadbereich (Kampagnenmaterial, Materialien)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CB840F2-A476-4776-9B45-752531227A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5" y="1680979"/>
            <a:ext cx="4005132" cy="2829272"/>
          </a:xfrm>
          <a:prstGeom prst="rect">
            <a:avLst/>
          </a:prstGeom>
        </p:spPr>
      </p:pic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B5AECBFD-53D7-4228-83FD-3AE123DFA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581" y="4842154"/>
            <a:ext cx="3043789" cy="184666"/>
          </a:xfrm>
        </p:spPr>
        <p:txBody>
          <a:bodyPr/>
          <a:lstStyle/>
          <a:p>
            <a:r>
              <a:rPr lang="de-DE" dirty="0" err="1"/>
              <a:t>KommInstrumente</a:t>
            </a:r>
            <a:r>
              <a:rPr lang="de-DE" dirty="0"/>
              <a:t> Rechtspopulismus,  13. März 2024 © Sebastian Peters</a:t>
            </a:r>
          </a:p>
        </p:txBody>
      </p:sp>
    </p:spTree>
    <p:extLst>
      <p:ext uri="{BB962C8B-B14F-4D97-AF65-F5344CB8AC3E}">
        <p14:creationId xmlns:p14="http://schemas.microsoft.com/office/powerpoint/2010/main" val="141810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5090C2-8661-420F-AC84-B15566E4F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B9B52342-8219-4609-8E2B-350114EF2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548" cy="5143500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178B599-C9A4-4825-8269-2A2A0E8A9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Diakonie 2027,  9. Oktober 2017 © Sebastian Peters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43C77E-C803-4D11-80FB-0692554C2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951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3A91EA-B153-4EF4-B55A-143CF8DF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Diakonie 2027,  9. Oktober 2017 © Sebastian Peters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F3135-5E47-484E-B148-67434EB3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EF3066E-A400-462F-AE52-44EAFC0A5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"/>
            <a:ext cx="9144000" cy="514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6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Diakonie">
      <a:dk1>
        <a:srgbClr val="000000"/>
      </a:dk1>
      <a:lt1>
        <a:srgbClr val="FFFFFF"/>
      </a:lt1>
      <a:dk2>
        <a:srgbClr val="009BDC"/>
      </a:dk2>
      <a:lt2>
        <a:srgbClr val="E7E6E6"/>
      </a:lt2>
      <a:accent1>
        <a:srgbClr val="33B2E9"/>
      </a:accent1>
      <a:accent2>
        <a:srgbClr val="66C5EE"/>
      </a:accent2>
      <a:accent3>
        <a:srgbClr val="99D8F4"/>
      </a:accent3>
      <a:accent4>
        <a:srgbClr val="2E2672"/>
      </a:accent4>
      <a:accent5>
        <a:srgbClr val="462672"/>
      </a:accent5>
      <a:accent6>
        <a:srgbClr val="6E2272"/>
      </a:accent6>
      <a:hlink>
        <a:srgbClr val="69357C"/>
      </a:hlink>
      <a:folHlink>
        <a:srgbClr val="914987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Diakonie 16zu9.potx" id="{F506D1A0-C051-4196-AD34-2AFB28EF9047}" vid="{F9BCA4A6-59BE-4273-99A7-F50CFE9935F8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Diakonie 16zu9.potx" id="{F506D1A0-C051-4196-AD34-2AFB28EF9047}" vid="{D9C8612F-D915-46CA-8B20-E152F1E94490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1498</Words>
  <Application>Microsoft Office PowerPoint</Application>
  <PresentationFormat>Bildschirmpräsentation (16:9)</PresentationFormat>
  <Paragraphs>209</Paragraphs>
  <Slides>44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Symbol</vt:lpstr>
      <vt:lpstr>Office</vt:lpstr>
      <vt:lpstr>Benutzerdefiniertes Design</vt:lpstr>
      <vt:lpstr>Von Kampagne bis Sozial-O-Mat Kommunikationsmittel 2024     </vt:lpstr>
      <vt:lpstr>GEMEINSAM SPRACHE FINDEN | Formate</vt:lpstr>
      <vt:lpstr>GEMEINSAM POSITIONEN FINDEN | Resonanzgruppe</vt:lpstr>
      <vt:lpstr>GEMEINSAM POSITIONEN FINDEN </vt:lpstr>
      <vt:lpstr>GEMEINSAM KOMMUNIZIEREN | Neue Instrumente</vt:lpstr>
      <vt:lpstr>GEMEINSAM KOMMUNIZIEREN | Neue Instrumente</vt:lpstr>
      <vt:lpstr>GEMEINSAM KOMMUNIZIEREN | Instrumente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GEMEINSAM KOMMUNIZIEREN | Instrumente</vt:lpstr>
      <vt:lpstr>GEMEINSAM KOMMUNIZIEREN | Instrumente</vt:lpstr>
      <vt:lpstr>GEMEINSAM KOMMUNIZIEREN | Instrumente</vt:lpstr>
      <vt:lpstr>PowerPoint-Präsentation</vt:lpstr>
      <vt:lpstr>GEMEINSAM KOMMUNIZIEREN | Instrumente</vt:lpstr>
      <vt:lpstr>GEMEINSAM KOMMUNIZIEREN | Instrumente</vt:lpstr>
      <vt:lpstr>Lassen Sie uns #zusammenstreiten!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Graphik-Kontor</dc:creator>
  <cp:lastModifiedBy>Greil, Ronald</cp:lastModifiedBy>
  <cp:revision>398</cp:revision>
  <cp:lastPrinted>2023-03-14T16:16:52Z</cp:lastPrinted>
  <dcterms:created xsi:type="dcterms:W3CDTF">2017-08-22T19:16:59Z</dcterms:created>
  <dcterms:modified xsi:type="dcterms:W3CDTF">2024-03-11T18:01:05Z</dcterms:modified>
</cp:coreProperties>
</file>