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797675" cy="9926638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AC3FD"/>
    <a:srgbClr val="461E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5" d="100"/>
          <a:sy n="65" d="100"/>
        </p:scale>
        <p:origin x="68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B1CD0DE-85AB-4B84-A714-264D1E549F2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59C0D5F3-1B72-465F-B400-38A9F642B4D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D311EF1-1B80-49DD-BB64-9747E41675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3701A-86E4-4B6B-BC41-74084809876F}" type="datetimeFigureOut">
              <a:rPr lang="de-DE" smtClean="0"/>
              <a:t>09.07.2025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2F7A13C-E6F6-4F66-ACC1-5A20C5DBF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A0F7888-7805-4B61-96DA-25C8A1EF52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2CD14-44EC-4E6C-9C49-B9A8A6EC5A9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775171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EBDDF12-1BE0-4A6E-81E5-896C7AB5B5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818DDAA4-F0EE-4D54-9051-1CF518C419A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50C1358-D3F2-46E4-BE48-9E3925EE17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3701A-86E4-4B6B-BC41-74084809876F}" type="datetimeFigureOut">
              <a:rPr lang="de-DE" smtClean="0"/>
              <a:t>09.07.2025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BA23E74-F904-40FB-B6D6-139888D9A3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97AA1BF-C0FE-4D40-B3DD-28DC3C9BE5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2CD14-44EC-4E6C-9C49-B9A8A6EC5A9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315266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9D340045-5878-4664-A251-886B0A898F6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51BC697A-772B-4CB0-867F-39B4CDB0F29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2372F0C-6992-4E1D-9DE9-0E5ECFE68A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3701A-86E4-4B6B-BC41-74084809876F}" type="datetimeFigureOut">
              <a:rPr lang="de-DE" smtClean="0"/>
              <a:t>09.07.2025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ADF842C-AB66-4E5E-824B-2C8686523C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57CDA1F-352B-41A5-A440-B5FA133A89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2CD14-44EC-4E6C-9C49-B9A8A6EC5A9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188259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E7C8E5C-B3A3-49A4-BD9E-A52FC23485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DE9525C-9808-44C5-B8EC-49DA12F9D3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5B6D26E-8A45-488D-9DF8-4376B3E862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3701A-86E4-4B6B-BC41-74084809876F}" type="datetimeFigureOut">
              <a:rPr lang="de-DE" smtClean="0"/>
              <a:t>09.07.2025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64186BB-AE65-4B6A-84C8-743B2FA5AC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E64963E-83AD-47A8-98B3-D063617687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2CD14-44EC-4E6C-9C49-B9A8A6EC5A9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343197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FEF4944-51E4-4E23-B1D6-E33A27EA86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78686296-8BFA-4D1F-ACAD-FA6B01D7CE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1C3238B-24EB-4424-9E11-3E407DCE8A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3701A-86E4-4B6B-BC41-74084809876F}" type="datetimeFigureOut">
              <a:rPr lang="de-DE" smtClean="0"/>
              <a:t>09.07.2025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AD0B1CE-A885-4A40-ADE4-02032353DF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9D2DDDC-F753-4196-A54C-1935BEEBB4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2CD14-44EC-4E6C-9C49-B9A8A6EC5A9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047737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5B37A42-5177-4458-B0A2-DFB9E1BE0F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34EEFAE-4FBB-4431-8430-C3B8E3E57E9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6DC158D7-08EC-4CFD-A235-2F31DD8AC11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8D94C3B5-C654-431D-BDF2-C5D5754305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3701A-86E4-4B6B-BC41-74084809876F}" type="datetimeFigureOut">
              <a:rPr lang="de-DE" smtClean="0"/>
              <a:t>09.07.2025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5D090F27-44D7-406B-AA80-0FE1BAFCA6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595EAE80-339A-46E4-B1F3-A64DB3EC26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2CD14-44EC-4E6C-9C49-B9A8A6EC5A9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126055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7A1D36A-A29E-4CF2-AAA3-09BDF467B0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9B5C89B8-C27F-481F-89B6-3771E5F3D5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52A17B2E-3CC2-474A-BC2D-C933A769EBC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DBDEC7BC-9566-47EF-A1FC-11B756BFA00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05B2F012-E8FA-47EB-8F63-5A21C9C51F2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CEE2C986-23C4-4638-9871-CA7113BCBA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3701A-86E4-4B6B-BC41-74084809876F}" type="datetimeFigureOut">
              <a:rPr lang="de-DE" smtClean="0"/>
              <a:t>09.07.2025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1A750894-36E6-4617-9A2E-07316815BA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C7F49F47-3F61-4B3B-903D-C1A1F1412F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2CD14-44EC-4E6C-9C49-B9A8A6EC5A9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308415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EED0E5B-65E7-4F84-9F73-8D3796B7D5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EA112575-7B36-4C2E-90C7-18207C2CC5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3701A-86E4-4B6B-BC41-74084809876F}" type="datetimeFigureOut">
              <a:rPr lang="de-DE" smtClean="0"/>
              <a:t>09.07.2025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C908E1B2-AC2E-476F-AB07-E206ACE0F8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72F826B8-440E-4DED-AAB8-47050F8095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2CD14-44EC-4E6C-9C49-B9A8A6EC5A9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39521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B0CB3203-A606-45E5-9571-131C64F51B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3701A-86E4-4B6B-BC41-74084809876F}" type="datetimeFigureOut">
              <a:rPr lang="de-DE" smtClean="0"/>
              <a:t>09.07.2025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4A18A514-FC27-47B9-BAC3-8780F53534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0E5C9FF6-8089-4B3C-B1AB-E67CAB5FBB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2CD14-44EC-4E6C-9C49-B9A8A6EC5A9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083683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BFCB18C-3637-4AE6-9EC0-8D3423F218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8BE3174-50A0-4CCD-93A7-4D44CEFFE6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DFC58F70-FA46-492F-BADB-59085A0FD75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07EC4B6B-F6C0-46EB-8BF7-E2FD9D4610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3701A-86E4-4B6B-BC41-74084809876F}" type="datetimeFigureOut">
              <a:rPr lang="de-DE" smtClean="0"/>
              <a:t>09.07.2025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48F1A79C-C869-4EF1-90DA-E7EBD25F54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BC4231D4-96EB-4F50-A3F0-148BFBC53F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2CD14-44EC-4E6C-9C49-B9A8A6EC5A9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580831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364E40B-79CD-4AAE-90D1-42B3CE2997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A4227C53-38FE-4F5E-B5F5-29E51AFEAF0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4BB48C65-D40A-404B-B604-18AA0390ADA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6057A3FF-6030-4988-A483-F0E519C85C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3701A-86E4-4B6B-BC41-74084809876F}" type="datetimeFigureOut">
              <a:rPr lang="de-DE" smtClean="0"/>
              <a:t>09.07.2025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8F17A296-7D60-44C8-9D50-4FFF9345A6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642478AD-0402-468C-83D0-4731781301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2CD14-44EC-4E6C-9C49-B9A8A6EC5A9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210202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24096B50-DAC8-4676-83B0-5A99CA3910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C54DE980-3A2E-4415-9A37-C753B3B2FE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A52284D-16F4-4ECA-AFD2-CF213071BFC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43701A-86E4-4B6B-BC41-74084809876F}" type="datetimeFigureOut">
              <a:rPr lang="de-DE" smtClean="0"/>
              <a:t>09.07.2025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24DA113-F598-4451-9413-4EB9BEB5F65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1D3A3B4-D56B-48E1-A277-3215087252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D2CD14-44EC-4E6C-9C49-B9A8A6EC5A9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459582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3" name="Gerade Verbindung mit Pfeil 32">
            <a:extLst>
              <a:ext uri="{FF2B5EF4-FFF2-40B4-BE49-F238E27FC236}">
                <a16:creationId xmlns:a16="http://schemas.microsoft.com/office/drawing/2014/main" id="{D6D471ED-6B8D-B154-F2A1-B73114F528BA}"/>
              </a:ext>
            </a:extLst>
          </p:cNvPr>
          <p:cNvCxnSpPr>
            <a:cxnSpLocks/>
          </p:cNvCxnSpPr>
          <p:nvPr/>
        </p:nvCxnSpPr>
        <p:spPr>
          <a:xfrm flipH="1" flipV="1">
            <a:off x="7138219" y="1211600"/>
            <a:ext cx="2807642" cy="2199650"/>
          </a:xfrm>
          <a:prstGeom prst="straightConnector1">
            <a:avLst/>
          </a:prstGeom>
          <a:ln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hteck 4">
            <a:extLst>
              <a:ext uri="{FF2B5EF4-FFF2-40B4-BE49-F238E27FC236}">
                <a16:creationId xmlns:a16="http://schemas.microsoft.com/office/drawing/2014/main" id="{AB3E5999-575D-58BC-7322-70FDCDE6A022}"/>
              </a:ext>
            </a:extLst>
          </p:cNvPr>
          <p:cNvSpPr/>
          <p:nvPr/>
        </p:nvSpPr>
        <p:spPr>
          <a:xfrm>
            <a:off x="2543885" y="4357870"/>
            <a:ext cx="7723561" cy="931771"/>
          </a:xfrm>
          <a:prstGeom prst="rect">
            <a:avLst/>
          </a:prstGeom>
          <a:solidFill>
            <a:srgbClr val="C9A9CB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1600" dirty="0">
                <a:ln w="0"/>
                <a:solidFill>
                  <a:schemeClr val="accent1">
                    <a:lumMod val="5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Diakonisches Werk Berlin- Brandenburg- schlesische Oberlausitz</a:t>
            </a:r>
          </a:p>
          <a:p>
            <a:r>
              <a:rPr lang="de-DE" sz="1200" dirty="0">
                <a:ln w="0"/>
                <a:solidFill>
                  <a:schemeClr val="accent1">
                    <a:lumMod val="5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Direktorin: Dr. Ursula Schoen</a:t>
            </a:r>
          </a:p>
          <a:p>
            <a:r>
              <a:rPr lang="de-DE" sz="1200" dirty="0">
                <a:ln w="0"/>
                <a:solidFill>
                  <a:schemeClr val="accent1">
                    <a:lumMod val="5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Vorständin Andrea U. Asch</a:t>
            </a:r>
          </a:p>
        </p:txBody>
      </p:sp>
      <p:cxnSp>
        <p:nvCxnSpPr>
          <p:cNvPr id="1058" name="Gerade Verbindung mit Pfeil 1057">
            <a:extLst>
              <a:ext uri="{FF2B5EF4-FFF2-40B4-BE49-F238E27FC236}">
                <a16:creationId xmlns:a16="http://schemas.microsoft.com/office/drawing/2014/main" id="{7E229103-82B8-4FA9-9B64-8787FB7C58E1}"/>
              </a:ext>
            </a:extLst>
          </p:cNvPr>
          <p:cNvCxnSpPr>
            <a:cxnSpLocks/>
          </p:cNvCxnSpPr>
          <p:nvPr/>
        </p:nvCxnSpPr>
        <p:spPr>
          <a:xfrm flipV="1">
            <a:off x="5567436" y="2999996"/>
            <a:ext cx="19065" cy="1311945"/>
          </a:xfrm>
          <a:prstGeom prst="straightConnector1">
            <a:avLst/>
          </a:prstGeom>
          <a:ln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5" name="Gerade Verbindung mit Pfeil 1064">
            <a:extLst>
              <a:ext uri="{FF2B5EF4-FFF2-40B4-BE49-F238E27FC236}">
                <a16:creationId xmlns:a16="http://schemas.microsoft.com/office/drawing/2014/main" id="{74BCDC66-5F5B-4929-AD2A-EA68CF68FB63}"/>
              </a:ext>
            </a:extLst>
          </p:cNvPr>
          <p:cNvCxnSpPr>
            <a:cxnSpLocks/>
          </p:cNvCxnSpPr>
          <p:nvPr/>
        </p:nvCxnSpPr>
        <p:spPr>
          <a:xfrm flipV="1">
            <a:off x="6526149" y="2926878"/>
            <a:ext cx="2202789" cy="1414771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0" name="Gerade Verbindung mit Pfeil 1059">
            <a:extLst>
              <a:ext uri="{FF2B5EF4-FFF2-40B4-BE49-F238E27FC236}">
                <a16:creationId xmlns:a16="http://schemas.microsoft.com/office/drawing/2014/main" id="{AF6A9DAB-9C66-4D0B-98D3-87484110746C}"/>
              </a:ext>
            </a:extLst>
          </p:cNvPr>
          <p:cNvCxnSpPr>
            <a:cxnSpLocks/>
          </p:cNvCxnSpPr>
          <p:nvPr/>
        </p:nvCxnSpPr>
        <p:spPr>
          <a:xfrm flipV="1">
            <a:off x="6409330" y="2999996"/>
            <a:ext cx="656926" cy="1311945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feld 3">
            <a:extLst>
              <a:ext uri="{FF2B5EF4-FFF2-40B4-BE49-F238E27FC236}">
                <a16:creationId xmlns:a16="http://schemas.microsoft.com/office/drawing/2014/main" id="{1E4C7F9B-7E2C-4192-994E-381D98A5036D}"/>
              </a:ext>
            </a:extLst>
          </p:cNvPr>
          <p:cNvSpPr txBox="1"/>
          <p:nvPr/>
        </p:nvSpPr>
        <p:spPr>
          <a:xfrm>
            <a:off x="6673941" y="1602285"/>
            <a:ext cx="1846621" cy="126188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de-DE" sz="1600" b="1" dirty="0">
                <a:solidFill>
                  <a:schemeClr val="bg2">
                    <a:lumMod val="75000"/>
                  </a:schemeClr>
                </a:solidFill>
              </a:rPr>
              <a:t>Expertendialog (ruhend)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sz="1100" dirty="0"/>
              <a:t>Beratung mit dem MBJS zu aktuellen Anlässen </a:t>
            </a:r>
          </a:p>
          <a:p>
            <a:r>
              <a:rPr lang="de-DE" sz="1100" i="1" dirty="0"/>
              <a:t>Vertreterin: </a:t>
            </a:r>
            <a:r>
              <a:rPr lang="de-DE" sz="1100" b="1" i="1" dirty="0">
                <a:solidFill>
                  <a:schemeClr val="tx2"/>
                </a:solidFill>
              </a:rPr>
              <a:t>Svenja Gottschling</a:t>
            </a: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E7D08375-746C-4A9D-9447-7B1140489103}"/>
              </a:ext>
            </a:extLst>
          </p:cNvPr>
          <p:cNvSpPr txBox="1"/>
          <p:nvPr/>
        </p:nvSpPr>
        <p:spPr>
          <a:xfrm>
            <a:off x="2647992" y="2893202"/>
            <a:ext cx="2528183" cy="118494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de-DE" sz="1600" b="1" dirty="0"/>
              <a:t>UA Kita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100" dirty="0"/>
              <a:t>Diskussion und Beratung zu Themen der Kindertagesbetreuung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100" dirty="0"/>
              <a:t>Empfehlungen an den LKJA</a:t>
            </a:r>
          </a:p>
          <a:p>
            <a:r>
              <a:rPr lang="de-DE" sz="1100" i="1" dirty="0"/>
              <a:t>Vertreterin und </a:t>
            </a:r>
            <a:r>
              <a:rPr lang="de-DE" sz="1100" i="1" dirty="0" err="1"/>
              <a:t>stellvertr</a:t>
            </a:r>
            <a:r>
              <a:rPr lang="de-DE" sz="1100" i="1" dirty="0"/>
              <a:t>. </a:t>
            </a:r>
            <a:r>
              <a:rPr lang="de-DE" sz="1100" i="1"/>
              <a:t>Vorsitz: </a:t>
            </a:r>
            <a:r>
              <a:rPr lang="de-DE" sz="1100" b="1" i="1" dirty="0">
                <a:solidFill>
                  <a:schemeClr val="tx2"/>
                </a:solidFill>
              </a:rPr>
              <a:t>Svenja Gottschling (EKBO) </a:t>
            </a: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2BB43878-02F7-47E1-BC1E-89A1865E8A8F}"/>
              </a:ext>
            </a:extLst>
          </p:cNvPr>
          <p:cNvSpPr txBox="1"/>
          <p:nvPr/>
        </p:nvSpPr>
        <p:spPr>
          <a:xfrm>
            <a:off x="115056" y="2529799"/>
            <a:ext cx="2237619" cy="1184940"/>
          </a:xfrm>
          <a:prstGeom prst="rect">
            <a:avLst/>
          </a:prstGeom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e-DE" sz="1600" b="1" dirty="0"/>
              <a:t>LIGA FA IV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100" dirty="0"/>
              <a:t>Erarbeiten und Kommunizieren von Positionen der freien Träger zu Kitathemen</a:t>
            </a:r>
          </a:p>
          <a:p>
            <a:r>
              <a:rPr lang="de-DE" sz="1100" i="1" dirty="0"/>
              <a:t>Vertreterin</a:t>
            </a:r>
            <a:r>
              <a:rPr lang="de-DE" sz="1100" b="1" i="1" dirty="0">
                <a:solidFill>
                  <a:srgbClr val="461E64"/>
                </a:solidFill>
              </a:rPr>
              <a:t>: Svenja Gottschling</a:t>
            </a: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303031E8-DF9E-41B4-8D70-A011FD2C4D1A}"/>
              </a:ext>
            </a:extLst>
          </p:cNvPr>
          <p:cNvSpPr txBox="1"/>
          <p:nvPr/>
        </p:nvSpPr>
        <p:spPr>
          <a:xfrm>
            <a:off x="115056" y="1572498"/>
            <a:ext cx="2237619" cy="923330"/>
          </a:xfrm>
          <a:prstGeom prst="rect">
            <a:avLst/>
          </a:prstGeom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e-DE" sz="1600" b="1" dirty="0"/>
              <a:t>LIGA der freien Wohlfahrtspflege </a:t>
            </a:r>
          </a:p>
          <a:p>
            <a:r>
              <a:rPr lang="de-DE" sz="1100" i="1" dirty="0"/>
              <a:t>vertreten durch </a:t>
            </a:r>
            <a:r>
              <a:rPr lang="de-DE" sz="1100" b="1" i="1" dirty="0">
                <a:solidFill>
                  <a:srgbClr val="461E64"/>
                </a:solidFill>
              </a:rPr>
              <a:t>DWBO- Vorständin Andrea Asch</a:t>
            </a: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82D8C6F1-0140-4F38-B763-ABD05566FDE8}"/>
              </a:ext>
            </a:extLst>
          </p:cNvPr>
          <p:cNvSpPr txBox="1"/>
          <p:nvPr/>
        </p:nvSpPr>
        <p:spPr>
          <a:xfrm>
            <a:off x="451572" y="5911853"/>
            <a:ext cx="4093828" cy="846386"/>
          </a:xfrm>
          <a:prstGeom prst="rect">
            <a:avLst/>
          </a:prstGeom>
          <a:gradFill flip="none" rotWithShape="1">
            <a:gsLst>
              <a:gs pos="0">
                <a:srgbClr val="7030A0">
                  <a:tint val="66000"/>
                  <a:satMod val="160000"/>
                </a:srgbClr>
              </a:gs>
              <a:gs pos="50000">
                <a:srgbClr val="7030A0">
                  <a:tint val="44500"/>
                  <a:satMod val="160000"/>
                </a:srgbClr>
              </a:gs>
              <a:gs pos="100000">
                <a:srgbClr val="7030A0">
                  <a:tint val="23500"/>
                  <a:satMod val="160000"/>
                </a:srgbClr>
              </a:gs>
            </a:gsLst>
            <a:lin ang="0" scaled="1"/>
            <a:tileRect/>
          </a:gra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de-DE" sz="1600" b="1" dirty="0"/>
              <a:t>Regionalkonferenz der Kitaträger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100" dirty="0"/>
              <a:t>Trägervertreter*innen (Pfarrer*innen, GKR, Vorstände, Geschäftsführungen), Kita-Leitungen, Fachberatungen</a:t>
            </a:r>
          </a:p>
          <a:p>
            <a:r>
              <a:rPr lang="de-DE" sz="1100" i="1" dirty="0"/>
              <a:t>Verantw. </a:t>
            </a:r>
            <a:r>
              <a:rPr lang="de-DE" sz="1100" b="1" i="1">
                <a:solidFill>
                  <a:schemeClr val="tx2"/>
                </a:solidFill>
              </a:rPr>
              <a:t>Svenja Gottschling</a:t>
            </a:r>
            <a:endParaRPr lang="de-DE" sz="1100" i="1" dirty="0"/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6E4946B3-1059-4AC4-92D8-AC7C23E29703}"/>
              </a:ext>
            </a:extLst>
          </p:cNvPr>
          <p:cNvSpPr txBox="1"/>
          <p:nvPr/>
        </p:nvSpPr>
        <p:spPr>
          <a:xfrm>
            <a:off x="5326038" y="3481186"/>
            <a:ext cx="3105278" cy="677108"/>
          </a:xfrm>
          <a:prstGeom prst="rect">
            <a:avLst/>
          </a:prstGeom>
          <a:gradFill flip="none" rotWithShape="1">
            <a:gsLst>
              <a:gs pos="0">
                <a:srgbClr val="7030A0">
                  <a:tint val="66000"/>
                  <a:satMod val="160000"/>
                </a:srgbClr>
              </a:gs>
              <a:gs pos="50000">
                <a:srgbClr val="7030A0">
                  <a:tint val="44500"/>
                  <a:satMod val="160000"/>
                </a:srgbClr>
              </a:gs>
              <a:gs pos="100000">
                <a:srgbClr val="7030A0">
                  <a:tint val="23500"/>
                  <a:satMod val="160000"/>
                </a:srgbClr>
              </a:gs>
            </a:gsLst>
            <a:lin ang="0" scaled="1"/>
            <a:tileRect/>
          </a:gra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de-DE" sz="1600" b="1" dirty="0"/>
              <a:t>Beratungsausschuss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sz="1100" dirty="0"/>
              <a:t>Trägervertreter*innen größerer Verbände o. KK</a:t>
            </a:r>
          </a:p>
          <a:p>
            <a:r>
              <a:rPr lang="de-DE" sz="1100" dirty="0"/>
              <a:t>Verantw. </a:t>
            </a:r>
            <a:r>
              <a:rPr lang="de-DE" sz="1100" b="1" dirty="0">
                <a:solidFill>
                  <a:schemeClr val="tx2"/>
                </a:solidFill>
              </a:rPr>
              <a:t>Svenja Gottschling, Astrid Engeln</a:t>
            </a:r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43E13CE4-A6C9-4C88-AF64-85F53781285A}"/>
              </a:ext>
            </a:extLst>
          </p:cNvPr>
          <p:cNvSpPr txBox="1"/>
          <p:nvPr/>
        </p:nvSpPr>
        <p:spPr>
          <a:xfrm>
            <a:off x="4731151" y="5900470"/>
            <a:ext cx="3166952" cy="846386"/>
          </a:xfrm>
          <a:prstGeom prst="rect">
            <a:avLst/>
          </a:prstGeom>
          <a:gradFill flip="none" rotWithShape="1">
            <a:gsLst>
              <a:gs pos="0">
                <a:srgbClr val="7030A0">
                  <a:tint val="66000"/>
                  <a:satMod val="160000"/>
                </a:srgbClr>
              </a:gs>
              <a:gs pos="50000">
                <a:srgbClr val="7030A0">
                  <a:tint val="44500"/>
                  <a:satMod val="160000"/>
                </a:srgbClr>
              </a:gs>
              <a:gs pos="100000">
                <a:srgbClr val="7030A0">
                  <a:tint val="23500"/>
                  <a:satMod val="160000"/>
                </a:srgbClr>
              </a:gs>
            </a:gsLst>
            <a:lin ang="0" scaled="1"/>
            <a:tileRect/>
          </a:gra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de-DE" sz="1600" b="1" dirty="0"/>
              <a:t>EFABS Fachberater*</a:t>
            </a:r>
            <a:r>
              <a:rPr lang="de-DE" sz="1600" b="1" dirty="0" err="1"/>
              <a:t>innenkonvent</a:t>
            </a:r>
            <a:endParaRPr lang="de-DE" sz="1600" b="1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sz="1100" dirty="0"/>
              <a:t>Fachberater*innen der diakonischen Einrichtungen und der Kirchenkreise</a:t>
            </a:r>
          </a:p>
          <a:p>
            <a:r>
              <a:rPr lang="de-DE" sz="1100" i="1" dirty="0"/>
              <a:t>Verantw</a:t>
            </a:r>
            <a:r>
              <a:rPr lang="de-DE" sz="1100" i="1" dirty="0">
                <a:solidFill>
                  <a:schemeClr val="tx2"/>
                </a:solidFill>
              </a:rPr>
              <a:t>. </a:t>
            </a:r>
            <a:r>
              <a:rPr lang="de-DE" sz="1100" b="1" i="1" dirty="0">
                <a:solidFill>
                  <a:schemeClr val="tx2"/>
                </a:solidFill>
              </a:rPr>
              <a:t>Svenja Gottschling, Andrea Friedrich </a:t>
            </a:r>
            <a:endParaRPr lang="de-DE" sz="1100" b="1" i="1" dirty="0"/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BCFC30F5-CEF9-49DE-BA35-A49E58160BBF}"/>
              </a:ext>
            </a:extLst>
          </p:cNvPr>
          <p:cNvSpPr txBox="1"/>
          <p:nvPr/>
        </p:nvSpPr>
        <p:spPr>
          <a:xfrm>
            <a:off x="4417816" y="866634"/>
            <a:ext cx="33203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>
                <a:solidFill>
                  <a:srgbClr val="C00000"/>
                </a:solidFill>
              </a:rPr>
              <a:t>Ministerium für Bildung, Jugend und Sport (MBJS) </a:t>
            </a:r>
          </a:p>
        </p:txBody>
      </p:sp>
      <p:sp>
        <p:nvSpPr>
          <p:cNvPr id="14" name="Textfeld 13">
            <a:extLst>
              <a:ext uri="{FF2B5EF4-FFF2-40B4-BE49-F238E27FC236}">
                <a16:creationId xmlns:a16="http://schemas.microsoft.com/office/drawing/2014/main" id="{D9161ED2-F653-412A-945B-F24FF8610AAE}"/>
              </a:ext>
            </a:extLst>
          </p:cNvPr>
          <p:cNvSpPr txBox="1"/>
          <p:nvPr/>
        </p:nvSpPr>
        <p:spPr>
          <a:xfrm>
            <a:off x="115056" y="106636"/>
            <a:ext cx="416030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dirty="0"/>
              <a:t>Gremienstruktur - Beteiligungsmöglichkeiten des VETK</a:t>
            </a:r>
          </a:p>
          <a:p>
            <a:r>
              <a:rPr lang="de-DE" sz="1400" dirty="0"/>
              <a:t>Stand: März 2025</a:t>
            </a:r>
          </a:p>
        </p:txBody>
      </p:sp>
      <p:pic>
        <p:nvPicPr>
          <p:cNvPr id="17" name="Grafik 16">
            <a:extLst>
              <a:ext uri="{FF2B5EF4-FFF2-40B4-BE49-F238E27FC236}">
                <a16:creationId xmlns:a16="http://schemas.microsoft.com/office/drawing/2014/main" id="{728E9FFE-6749-4712-AF98-949F8F71DCA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6501" y="53177"/>
            <a:ext cx="1047750" cy="838200"/>
          </a:xfrm>
          <a:prstGeom prst="rect">
            <a:avLst/>
          </a:prstGeom>
        </p:spPr>
      </p:pic>
      <p:cxnSp>
        <p:nvCxnSpPr>
          <p:cNvPr id="19" name="Gerade Verbindung mit Pfeil 18">
            <a:extLst>
              <a:ext uri="{FF2B5EF4-FFF2-40B4-BE49-F238E27FC236}">
                <a16:creationId xmlns:a16="http://schemas.microsoft.com/office/drawing/2014/main" id="{2BF063ED-9313-420E-83D2-4B59AAF81078}"/>
              </a:ext>
            </a:extLst>
          </p:cNvPr>
          <p:cNvCxnSpPr>
            <a:cxnSpLocks/>
          </p:cNvCxnSpPr>
          <p:nvPr/>
        </p:nvCxnSpPr>
        <p:spPr>
          <a:xfrm flipV="1">
            <a:off x="1661020" y="1162997"/>
            <a:ext cx="4136162" cy="344759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Gerade Verbindung mit Pfeil 20">
            <a:extLst>
              <a:ext uri="{FF2B5EF4-FFF2-40B4-BE49-F238E27FC236}">
                <a16:creationId xmlns:a16="http://schemas.microsoft.com/office/drawing/2014/main" id="{9530E782-AAF2-44A2-9482-8292AB0BA782}"/>
              </a:ext>
            </a:extLst>
          </p:cNvPr>
          <p:cNvCxnSpPr>
            <a:cxnSpLocks/>
            <a:stCxn id="7" idx="0"/>
            <a:endCxn id="9" idx="2"/>
          </p:cNvCxnSpPr>
          <p:nvPr/>
        </p:nvCxnSpPr>
        <p:spPr>
          <a:xfrm flipV="1">
            <a:off x="1233866" y="2495828"/>
            <a:ext cx="0" cy="33971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feld 29">
            <a:extLst>
              <a:ext uri="{FF2B5EF4-FFF2-40B4-BE49-F238E27FC236}">
                <a16:creationId xmlns:a16="http://schemas.microsoft.com/office/drawing/2014/main" id="{AF53E8C4-C93E-4C28-8281-DAF1F5001DDF}"/>
              </a:ext>
            </a:extLst>
          </p:cNvPr>
          <p:cNvSpPr txBox="1"/>
          <p:nvPr/>
        </p:nvSpPr>
        <p:spPr>
          <a:xfrm>
            <a:off x="8902487" y="1576256"/>
            <a:ext cx="1633707" cy="176971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de-DE" sz="1600" b="1" dirty="0">
                <a:solidFill>
                  <a:schemeClr val="bg2">
                    <a:lumMod val="75000"/>
                  </a:schemeClr>
                </a:solidFill>
              </a:rPr>
              <a:t>Praxisdialog (ruhend)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sz="1100" dirty="0"/>
              <a:t>Beratung mit dem MBJS zum Qualitäts-rahmen/Bildungsplan parallel zur Bildungskommission</a:t>
            </a:r>
          </a:p>
          <a:p>
            <a:r>
              <a:rPr lang="de-DE" sz="1100" i="1" dirty="0"/>
              <a:t>Vertreterin: </a:t>
            </a:r>
            <a:r>
              <a:rPr lang="de-DE" sz="1100" b="1" i="1" dirty="0">
                <a:solidFill>
                  <a:schemeClr val="tx2"/>
                </a:solidFill>
              </a:rPr>
              <a:t>Andrea Friedrich</a:t>
            </a:r>
          </a:p>
        </p:txBody>
      </p:sp>
      <p:cxnSp>
        <p:nvCxnSpPr>
          <p:cNvPr id="31" name="Gerade Verbindung mit Pfeil 30">
            <a:extLst>
              <a:ext uri="{FF2B5EF4-FFF2-40B4-BE49-F238E27FC236}">
                <a16:creationId xmlns:a16="http://schemas.microsoft.com/office/drawing/2014/main" id="{6092360B-BB15-4E55-9990-72E38C8C1F7C}"/>
              </a:ext>
            </a:extLst>
          </p:cNvPr>
          <p:cNvCxnSpPr>
            <a:cxnSpLocks/>
          </p:cNvCxnSpPr>
          <p:nvPr/>
        </p:nvCxnSpPr>
        <p:spPr>
          <a:xfrm>
            <a:off x="4496113" y="1570672"/>
            <a:ext cx="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5" name="Gerade Verbindung mit Pfeil 1044">
            <a:extLst>
              <a:ext uri="{FF2B5EF4-FFF2-40B4-BE49-F238E27FC236}">
                <a16:creationId xmlns:a16="http://schemas.microsoft.com/office/drawing/2014/main" id="{8DCA3DCB-DBE1-4CD1-A0E1-51CD3839F54E}"/>
              </a:ext>
            </a:extLst>
          </p:cNvPr>
          <p:cNvCxnSpPr>
            <a:cxnSpLocks/>
            <a:stCxn id="4" idx="0"/>
          </p:cNvCxnSpPr>
          <p:nvPr/>
        </p:nvCxnSpPr>
        <p:spPr>
          <a:xfrm flipH="1" flipV="1">
            <a:off x="6265434" y="1216751"/>
            <a:ext cx="1331818" cy="385534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9" name="Gerade Verbindung mit Pfeil 1048">
            <a:extLst>
              <a:ext uri="{FF2B5EF4-FFF2-40B4-BE49-F238E27FC236}">
                <a16:creationId xmlns:a16="http://schemas.microsoft.com/office/drawing/2014/main" id="{30BC83B9-415B-4D4A-AB01-496669A748DC}"/>
              </a:ext>
            </a:extLst>
          </p:cNvPr>
          <p:cNvCxnSpPr>
            <a:cxnSpLocks/>
            <a:stCxn id="30" idx="0"/>
          </p:cNvCxnSpPr>
          <p:nvPr/>
        </p:nvCxnSpPr>
        <p:spPr>
          <a:xfrm flipH="1" flipV="1">
            <a:off x="6344234" y="1168376"/>
            <a:ext cx="3375107" cy="407880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50" name="Rechteck 1049">
            <a:extLst>
              <a:ext uri="{FF2B5EF4-FFF2-40B4-BE49-F238E27FC236}">
                <a16:creationId xmlns:a16="http://schemas.microsoft.com/office/drawing/2014/main" id="{EEC3AA3A-55A3-427B-89B7-43714443E4A5}"/>
              </a:ext>
            </a:extLst>
          </p:cNvPr>
          <p:cNvSpPr/>
          <p:nvPr/>
        </p:nvSpPr>
        <p:spPr>
          <a:xfrm>
            <a:off x="4229893" y="1462249"/>
            <a:ext cx="453639" cy="28243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1031" name="Gerade Verbindung mit Pfeil 1030">
            <a:extLst>
              <a:ext uri="{FF2B5EF4-FFF2-40B4-BE49-F238E27FC236}">
                <a16:creationId xmlns:a16="http://schemas.microsoft.com/office/drawing/2014/main" id="{FA755822-2AC8-420D-8672-10F016CD247F}"/>
              </a:ext>
            </a:extLst>
          </p:cNvPr>
          <p:cNvCxnSpPr>
            <a:cxnSpLocks/>
          </p:cNvCxnSpPr>
          <p:nvPr/>
        </p:nvCxnSpPr>
        <p:spPr>
          <a:xfrm flipV="1">
            <a:off x="4400972" y="1211600"/>
            <a:ext cx="1581901" cy="427039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feld 57">
            <a:extLst>
              <a:ext uri="{FF2B5EF4-FFF2-40B4-BE49-F238E27FC236}">
                <a16:creationId xmlns:a16="http://schemas.microsoft.com/office/drawing/2014/main" id="{A0392C8D-2A9A-4FF2-A72D-A07D895E74C1}"/>
              </a:ext>
            </a:extLst>
          </p:cNvPr>
          <p:cNvSpPr txBox="1"/>
          <p:nvPr/>
        </p:nvSpPr>
        <p:spPr>
          <a:xfrm>
            <a:off x="2647991" y="1576256"/>
            <a:ext cx="3696243" cy="135421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de-DE" sz="1600" b="1" dirty="0"/>
              <a:t>LKJA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100" dirty="0"/>
              <a:t>Diskussion und Beratung zu Aufgaben der Kinder- und Jugendhilfe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100" dirty="0"/>
              <a:t>Befassungsrecht, </a:t>
            </a:r>
            <a:r>
              <a:rPr lang="de-DE" sz="1100" b="1" dirty="0" err="1"/>
              <a:t>Benehmensherstellung</a:t>
            </a:r>
            <a:r>
              <a:rPr lang="de-DE" sz="1100" b="1" dirty="0"/>
              <a:t> </a:t>
            </a:r>
            <a:r>
              <a:rPr lang="de-DE" sz="1100" dirty="0"/>
              <a:t>zu Beschlussvorlagen des MBJS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100" dirty="0"/>
              <a:t>eigene Positionspapiere und Empfehlungen</a:t>
            </a:r>
          </a:p>
          <a:p>
            <a:r>
              <a:rPr lang="de-DE" sz="1100" i="1" dirty="0"/>
              <a:t>Vertreterin </a:t>
            </a:r>
            <a:r>
              <a:rPr lang="de-DE" sz="1100" b="1" i="1" dirty="0"/>
              <a:t>: </a:t>
            </a:r>
            <a:r>
              <a:rPr lang="de-DE" sz="1100" b="1" i="1" dirty="0">
                <a:solidFill>
                  <a:schemeClr val="tx2"/>
                </a:solidFill>
              </a:rPr>
              <a:t>Svenja Gottschling (EKBO)</a:t>
            </a:r>
          </a:p>
        </p:txBody>
      </p:sp>
      <p:cxnSp>
        <p:nvCxnSpPr>
          <p:cNvPr id="1055" name="Gerade Verbindung mit Pfeil 1054">
            <a:extLst>
              <a:ext uri="{FF2B5EF4-FFF2-40B4-BE49-F238E27FC236}">
                <a16:creationId xmlns:a16="http://schemas.microsoft.com/office/drawing/2014/main" id="{06D56F99-A427-4565-9DA8-F9861D12BF94}"/>
              </a:ext>
            </a:extLst>
          </p:cNvPr>
          <p:cNvCxnSpPr>
            <a:cxnSpLocks/>
          </p:cNvCxnSpPr>
          <p:nvPr/>
        </p:nvCxnSpPr>
        <p:spPr>
          <a:xfrm flipV="1">
            <a:off x="3892068" y="5436383"/>
            <a:ext cx="1118180" cy="350482"/>
          </a:xfrm>
          <a:prstGeom prst="straightConnector1">
            <a:avLst/>
          </a:prstGeom>
          <a:ln>
            <a:solidFill>
              <a:srgbClr val="461E6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Gerade Verbindung mit Pfeil 34">
            <a:extLst>
              <a:ext uri="{FF2B5EF4-FFF2-40B4-BE49-F238E27FC236}">
                <a16:creationId xmlns:a16="http://schemas.microsoft.com/office/drawing/2014/main" id="{36776DE6-71E2-4D08-ABA6-5C869AF57DAE}"/>
              </a:ext>
            </a:extLst>
          </p:cNvPr>
          <p:cNvCxnSpPr>
            <a:cxnSpLocks/>
          </p:cNvCxnSpPr>
          <p:nvPr/>
        </p:nvCxnSpPr>
        <p:spPr>
          <a:xfrm flipV="1">
            <a:off x="5889523" y="4185036"/>
            <a:ext cx="0" cy="82067"/>
          </a:xfrm>
          <a:prstGeom prst="straightConnector1">
            <a:avLst/>
          </a:prstGeom>
          <a:ln>
            <a:solidFill>
              <a:srgbClr val="461E6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Gerade Verbindung mit Pfeil 49">
            <a:extLst>
              <a:ext uri="{FF2B5EF4-FFF2-40B4-BE49-F238E27FC236}">
                <a16:creationId xmlns:a16="http://schemas.microsoft.com/office/drawing/2014/main" id="{AB247222-FEC6-43EF-955A-750A198AD1A7}"/>
              </a:ext>
            </a:extLst>
          </p:cNvPr>
          <p:cNvCxnSpPr>
            <a:cxnSpLocks/>
          </p:cNvCxnSpPr>
          <p:nvPr/>
        </p:nvCxnSpPr>
        <p:spPr>
          <a:xfrm flipH="1" flipV="1">
            <a:off x="2044516" y="3846431"/>
            <a:ext cx="2008375" cy="891760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96" name="Grafik 1095">
            <a:extLst>
              <a:ext uri="{FF2B5EF4-FFF2-40B4-BE49-F238E27FC236}">
                <a16:creationId xmlns:a16="http://schemas.microsoft.com/office/drawing/2014/main" id="{1AB0D1E6-EA7E-45B1-BF06-809C30899CC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01456" y="4782484"/>
            <a:ext cx="3950550" cy="733398"/>
          </a:xfrm>
          <a:prstGeom prst="rect">
            <a:avLst/>
          </a:prstGeom>
          <a:ln>
            <a:solidFill>
              <a:schemeClr val="tx1"/>
            </a:solidFill>
          </a:ln>
        </p:spPr>
      </p:pic>
      <p:cxnSp>
        <p:nvCxnSpPr>
          <p:cNvPr id="39" name="Gerade Verbindung mit Pfeil 38"/>
          <p:cNvCxnSpPr>
            <a:cxnSpLocks/>
          </p:cNvCxnSpPr>
          <p:nvPr/>
        </p:nvCxnSpPr>
        <p:spPr>
          <a:xfrm flipH="1">
            <a:off x="7564681" y="5515882"/>
            <a:ext cx="611656" cy="309223"/>
          </a:xfrm>
          <a:prstGeom prst="straightConnector1">
            <a:avLst/>
          </a:prstGeom>
          <a:ln>
            <a:solidFill>
              <a:srgbClr val="461E6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Gerade Verbindung mit Pfeil 41"/>
          <p:cNvCxnSpPr>
            <a:cxnSpLocks/>
          </p:cNvCxnSpPr>
          <p:nvPr/>
        </p:nvCxnSpPr>
        <p:spPr>
          <a:xfrm>
            <a:off x="6110376" y="5555908"/>
            <a:ext cx="0" cy="230957"/>
          </a:xfrm>
          <a:prstGeom prst="straightConnector1">
            <a:avLst/>
          </a:prstGeom>
          <a:ln>
            <a:solidFill>
              <a:srgbClr val="461E6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Gerade Verbindung mit Pfeil 47"/>
          <p:cNvCxnSpPr>
            <a:cxnSpLocks/>
          </p:cNvCxnSpPr>
          <p:nvPr/>
        </p:nvCxnSpPr>
        <p:spPr>
          <a:xfrm flipH="1">
            <a:off x="3804610" y="5477208"/>
            <a:ext cx="1084733" cy="322951"/>
          </a:xfrm>
          <a:prstGeom prst="straightConnector1">
            <a:avLst/>
          </a:prstGeom>
          <a:ln>
            <a:solidFill>
              <a:srgbClr val="461E6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Gerade Verbindung mit Pfeil 22">
            <a:extLst>
              <a:ext uri="{FF2B5EF4-FFF2-40B4-BE49-F238E27FC236}">
                <a16:creationId xmlns:a16="http://schemas.microsoft.com/office/drawing/2014/main" id="{B06864DF-F57E-3FDD-02D7-44F982C558CE}"/>
              </a:ext>
            </a:extLst>
          </p:cNvPr>
          <p:cNvCxnSpPr>
            <a:cxnSpLocks/>
          </p:cNvCxnSpPr>
          <p:nvPr/>
        </p:nvCxnSpPr>
        <p:spPr>
          <a:xfrm flipV="1">
            <a:off x="9421718" y="3818710"/>
            <a:ext cx="410882" cy="207142"/>
          </a:xfrm>
          <a:prstGeom prst="straightConnector1">
            <a:avLst/>
          </a:prstGeom>
          <a:ln>
            <a:solidFill>
              <a:srgbClr val="461E6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Gerade Verbindung mit Pfeil 42">
            <a:extLst>
              <a:ext uri="{FF2B5EF4-FFF2-40B4-BE49-F238E27FC236}">
                <a16:creationId xmlns:a16="http://schemas.microsoft.com/office/drawing/2014/main" id="{38A59A7D-4A16-257A-BB40-3502BE1AF080}"/>
              </a:ext>
            </a:extLst>
          </p:cNvPr>
          <p:cNvCxnSpPr>
            <a:cxnSpLocks/>
          </p:cNvCxnSpPr>
          <p:nvPr/>
        </p:nvCxnSpPr>
        <p:spPr>
          <a:xfrm flipV="1">
            <a:off x="7611268" y="5451363"/>
            <a:ext cx="686237" cy="348796"/>
          </a:xfrm>
          <a:prstGeom prst="straightConnector1">
            <a:avLst/>
          </a:prstGeom>
          <a:ln>
            <a:solidFill>
              <a:srgbClr val="461E6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Gerade Verbindung mit Pfeil 61">
            <a:extLst>
              <a:ext uri="{FF2B5EF4-FFF2-40B4-BE49-F238E27FC236}">
                <a16:creationId xmlns:a16="http://schemas.microsoft.com/office/drawing/2014/main" id="{9D0DC9A6-FD13-8C40-5139-67962B2896C0}"/>
              </a:ext>
            </a:extLst>
          </p:cNvPr>
          <p:cNvCxnSpPr>
            <a:cxnSpLocks/>
          </p:cNvCxnSpPr>
          <p:nvPr/>
        </p:nvCxnSpPr>
        <p:spPr>
          <a:xfrm flipV="1">
            <a:off x="6110376" y="5420081"/>
            <a:ext cx="0" cy="366784"/>
          </a:xfrm>
          <a:prstGeom prst="straightConnector1">
            <a:avLst/>
          </a:prstGeom>
          <a:ln>
            <a:solidFill>
              <a:srgbClr val="461E6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7" name="Gerade Verbindung mit Pfeil 1026">
            <a:extLst>
              <a:ext uri="{FF2B5EF4-FFF2-40B4-BE49-F238E27FC236}">
                <a16:creationId xmlns:a16="http://schemas.microsoft.com/office/drawing/2014/main" id="{172A65F7-016B-C290-E2F8-8090D7881A9E}"/>
              </a:ext>
            </a:extLst>
          </p:cNvPr>
          <p:cNvCxnSpPr>
            <a:cxnSpLocks/>
          </p:cNvCxnSpPr>
          <p:nvPr/>
        </p:nvCxnSpPr>
        <p:spPr>
          <a:xfrm>
            <a:off x="5889523" y="4185036"/>
            <a:ext cx="0" cy="250176"/>
          </a:xfrm>
          <a:prstGeom prst="straightConnector1">
            <a:avLst/>
          </a:prstGeom>
          <a:ln>
            <a:solidFill>
              <a:srgbClr val="461E6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hteck 19">
            <a:extLst>
              <a:ext uri="{FF2B5EF4-FFF2-40B4-BE49-F238E27FC236}">
                <a16:creationId xmlns:a16="http://schemas.microsoft.com/office/drawing/2014/main" id="{D94EB62F-B5DD-3B0D-57EE-EFB922BD2C1D}"/>
              </a:ext>
            </a:extLst>
          </p:cNvPr>
          <p:cNvSpPr/>
          <p:nvPr/>
        </p:nvSpPr>
        <p:spPr>
          <a:xfrm>
            <a:off x="8466639" y="5380408"/>
            <a:ext cx="3725361" cy="1454367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002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1400" b="1" dirty="0">
                <a:ln w="0"/>
                <a:solidFill>
                  <a:srgbClr val="7030A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VETK- Vorstand</a:t>
            </a:r>
          </a:p>
          <a:p>
            <a:r>
              <a:rPr lang="de-DE" sz="1200" b="1" dirty="0">
                <a:ln w="0"/>
                <a:solidFill>
                  <a:srgbClr val="7030A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Vorsitz: Michael Raddatz - </a:t>
            </a:r>
            <a:r>
              <a:rPr lang="de-DE" sz="1200" dirty="0">
                <a:ln w="0"/>
                <a:solidFill>
                  <a:srgbClr val="7030A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Superintendent Kirchenkreis Tempelhof- Schöneberg</a:t>
            </a:r>
            <a:endParaRPr lang="de-DE" sz="1200" b="1" dirty="0">
              <a:ln w="0"/>
              <a:solidFill>
                <a:srgbClr val="7030A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r>
              <a:rPr lang="de-DE" sz="1200" dirty="0" err="1">
                <a:ln w="0"/>
                <a:solidFill>
                  <a:srgbClr val="7030A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Stellvertr</a:t>
            </a:r>
            <a:r>
              <a:rPr lang="de-DE" sz="1200" dirty="0">
                <a:ln w="0"/>
                <a:solidFill>
                  <a:srgbClr val="7030A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. Vorsitz: Diana Robel - Geschäftsstellenleiterin Kita Kirchenkreis Cottbus</a:t>
            </a:r>
          </a:p>
          <a:p>
            <a:r>
              <a:rPr lang="de-DE" sz="1200" dirty="0">
                <a:ln w="0"/>
                <a:solidFill>
                  <a:srgbClr val="7030A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Beratender Sitz: Dr. Clemens Bethge</a:t>
            </a:r>
          </a:p>
          <a:p>
            <a:r>
              <a:rPr lang="de-DE" sz="1200" dirty="0">
                <a:ln w="0"/>
                <a:solidFill>
                  <a:srgbClr val="7030A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- </a:t>
            </a:r>
            <a:r>
              <a:rPr lang="de-DE" sz="1200" dirty="0" err="1">
                <a:ln w="0"/>
                <a:solidFill>
                  <a:srgbClr val="7030A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Ref</a:t>
            </a:r>
            <a:r>
              <a:rPr lang="de-DE" sz="1200" dirty="0">
                <a:ln w="0"/>
                <a:solidFill>
                  <a:srgbClr val="7030A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. Leiter Kirchliches Leben, EKBO </a:t>
            </a:r>
          </a:p>
          <a:p>
            <a:pPr algn="ctr"/>
            <a:endParaRPr lang="de-DE" sz="1200" dirty="0">
              <a:ln w="0"/>
              <a:solidFill>
                <a:srgbClr val="7030A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2" name="Rechteck: abgerundete Ecken 21">
            <a:extLst>
              <a:ext uri="{FF2B5EF4-FFF2-40B4-BE49-F238E27FC236}">
                <a16:creationId xmlns:a16="http://schemas.microsoft.com/office/drawing/2014/main" id="{7AD4A2BF-28F0-44CA-64A3-935AE7559A51}"/>
              </a:ext>
            </a:extLst>
          </p:cNvPr>
          <p:cNvSpPr/>
          <p:nvPr/>
        </p:nvSpPr>
        <p:spPr>
          <a:xfrm>
            <a:off x="10138499" y="3391900"/>
            <a:ext cx="1922237" cy="914400"/>
          </a:xfrm>
          <a:prstGeom prst="roundRect">
            <a:avLst/>
          </a:prstGeom>
          <a:solidFill>
            <a:srgbClr val="FAC3FD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050" dirty="0">
                <a:solidFill>
                  <a:schemeClr val="tx1"/>
                </a:solidFill>
              </a:rPr>
              <a:t>EAF</a:t>
            </a:r>
          </a:p>
          <a:p>
            <a:r>
              <a:rPr lang="de-DE" sz="1050" i="1" dirty="0">
                <a:solidFill>
                  <a:schemeClr val="tx1"/>
                </a:solidFill>
              </a:rPr>
              <a:t>Evang. Aktionsgemeinschaft für Familienfragen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sz="1050" i="1" dirty="0">
                <a:solidFill>
                  <a:schemeClr val="tx1"/>
                </a:solidFill>
              </a:rPr>
              <a:t>2. Vorständin </a:t>
            </a:r>
            <a:r>
              <a:rPr lang="de-DE" sz="1050" i="1" dirty="0">
                <a:solidFill>
                  <a:schemeClr val="accent5">
                    <a:lumMod val="50000"/>
                  </a:schemeClr>
                </a:solidFill>
              </a:rPr>
              <a:t>Astrid Engeln</a:t>
            </a:r>
          </a:p>
        </p:txBody>
      </p:sp>
      <p:cxnSp>
        <p:nvCxnSpPr>
          <p:cNvPr id="24" name="Gerade Verbindung mit Pfeil 23">
            <a:extLst>
              <a:ext uri="{FF2B5EF4-FFF2-40B4-BE49-F238E27FC236}">
                <a16:creationId xmlns:a16="http://schemas.microsoft.com/office/drawing/2014/main" id="{785A24AB-CB3A-D5CA-9A42-C7B1E9B44E6F}"/>
              </a:ext>
            </a:extLst>
          </p:cNvPr>
          <p:cNvCxnSpPr>
            <a:cxnSpLocks/>
          </p:cNvCxnSpPr>
          <p:nvPr/>
        </p:nvCxnSpPr>
        <p:spPr>
          <a:xfrm flipH="1">
            <a:off x="9365563" y="3925457"/>
            <a:ext cx="226521" cy="127704"/>
          </a:xfrm>
          <a:prstGeom prst="straightConnector1">
            <a:avLst/>
          </a:prstGeom>
          <a:ln>
            <a:solidFill>
              <a:srgbClr val="461E6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Gerade Verbindung mit Pfeil 26">
            <a:extLst>
              <a:ext uri="{FF2B5EF4-FFF2-40B4-BE49-F238E27FC236}">
                <a16:creationId xmlns:a16="http://schemas.microsoft.com/office/drawing/2014/main" id="{8DA426F9-7DEF-EAAC-213C-5B59DDC8B352}"/>
              </a:ext>
            </a:extLst>
          </p:cNvPr>
          <p:cNvCxnSpPr>
            <a:cxnSpLocks/>
          </p:cNvCxnSpPr>
          <p:nvPr/>
        </p:nvCxnSpPr>
        <p:spPr>
          <a:xfrm>
            <a:off x="8749717" y="6030089"/>
            <a:ext cx="79651" cy="47677"/>
          </a:xfrm>
          <a:prstGeom prst="straightConnector1">
            <a:avLst/>
          </a:prstGeom>
          <a:ln>
            <a:solidFill>
              <a:srgbClr val="461E6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hteck: obere Ecken abgeschnitten 1">
            <a:extLst>
              <a:ext uri="{FF2B5EF4-FFF2-40B4-BE49-F238E27FC236}">
                <a16:creationId xmlns:a16="http://schemas.microsoft.com/office/drawing/2014/main" id="{3BEAAE12-1772-7CFA-03BE-40CEC0BE1157}"/>
              </a:ext>
            </a:extLst>
          </p:cNvPr>
          <p:cNvSpPr/>
          <p:nvPr/>
        </p:nvSpPr>
        <p:spPr>
          <a:xfrm>
            <a:off x="295372" y="4670664"/>
            <a:ext cx="1868113" cy="831005"/>
          </a:xfrm>
          <a:prstGeom prst="snip2SameRect">
            <a:avLst/>
          </a:prstGeom>
          <a:solidFill>
            <a:srgbClr val="C1E7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1100" b="1" dirty="0">
                <a:solidFill>
                  <a:schemeClr val="bg1"/>
                </a:solidFill>
                <a:highlight>
                  <a:srgbClr val="461E64"/>
                </a:highlight>
              </a:rPr>
              <a:t>Landesweites Bündnis</a:t>
            </a:r>
            <a:r>
              <a:rPr lang="de-DE" sz="1050" b="1" dirty="0">
                <a:solidFill>
                  <a:schemeClr val="bg1"/>
                </a:solidFill>
                <a:highlight>
                  <a:srgbClr val="461E64"/>
                </a:highlight>
              </a:rPr>
              <a:t>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sz="1050" dirty="0">
                <a:solidFill>
                  <a:schemeClr val="tx1"/>
                </a:solidFill>
              </a:rPr>
              <a:t>Kita- Kollaps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sz="1050" i="1" dirty="0">
                <a:solidFill>
                  <a:schemeClr val="tx1"/>
                </a:solidFill>
              </a:rPr>
              <a:t>Vertreterin: </a:t>
            </a:r>
            <a:r>
              <a:rPr lang="de-DE" sz="1050" i="1" dirty="0">
                <a:solidFill>
                  <a:schemeClr val="accent5">
                    <a:lumMod val="50000"/>
                  </a:schemeClr>
                </a:solidFill>
              </a:rPr>
              <a:t>Svenja Gottschling</a:t>
            </a:r>
          </a:p>
        </p:txBody>
      </p:sp>
      <p:cxnSp>
        <p:nvCxnSpPr>
          <p:cNvPr id="25" name="Gerade Verbindung mit Pfeil 24">
            <a:extLst>
              <a:ext uri="{FF2B5EF4-FFF2-40B4-BE49-F238E27FC236}">
                <a16:creationId xmlns:a16="http://schemas.microsoft.com/office/drawing/2014/main" id="{E8C3C4A2-0C8E-0874-7A93-50B648D1293D}"/>
              </a:ext>
            </a:extLst>
          </p:cNvPr>
          <p:cNvCxnSpPr>
            <a:cxnSpLocks/>
          </p:cNvCxnSpPr>
          <p:nvPr/>
        </p:nvCxnSpPr>
        <p:spPr>
          <a:xfrm flipH="1" flipV="1">
            <a:off x="2284653" y="5129362"/>
            <a:ext cx="1627430" cy="28335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034898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267</Words>
  <Application>Microsoft Office PowerPoint</Application>
  <PresentationFormat>Breitbild</PresentationFormat>
  <Paragraphs>46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Susanne Przybilla</dc:creator>
  <cp:lastModifiedBy>Astrid Engeln</cp:lastModifiedBy>
  <cp:revision>50</cp:revision>
  <cp:lastPrinted>2021-09-08T12:23:21Z</cp:lastPrinted>
  <dcterms:created xsi:type="dcterms:W3CDTF">2021-09-08T11:05:34Z</dcterms:created>
  <dcterms:modified xsi:type="dcterms:W3CDTF">2025-07-09T13:30:14Z</dcterms:modified>
</cp:coreProperties>
</file>