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1E64"/>
    <a:srgbClr val="C1E7FF"/>
    <a:srgbClr val="C2FBFE"/>
    <a:srgbClr val="C9A9CB"/>
    <a:srgbClr val="A065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684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1CD0DE-85AB-4B84-A714-264D1E549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9C0D5F3-1B72-465F-B400-38A9F642B4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311EF1-1B80-49DD-BB64-9747E4167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F7A13C-E6F6-4F66-ACC1-5A20C5DB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0F7888-7805-4B61-96DA-25C8A1EF5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7517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BDDF12-1BE0-4A6E-81E5-896C7AB5B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18DDAA4-F0EE-4D54-9051-1CF518C419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0C1358-D3F2-46E4-BE48-9E3925EE1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A23E74-F904-40FB-B6D6-139888D9A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7AA1BF-C0FE-4D40-B3DD-28DC3C9BE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52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D340045-5878-4664-A251-886B0A898F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1BC697A-772B-4CB0-867F-39B4CDB0F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372F0C-6992-4E1D-9DE9-0E5ECFE68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DF842C-AB66-4E5E-824B-2C8686523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CDA1F-352B-41A5-A440-B5FA133A8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8825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7C8E5C-B3A3-49A4-BD9E-A52FC2348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E9525C-9808-44C5-B8EC-49DA12F9D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B6D26E-8A45-488D-9DF8-4376B3E86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4186BB-AE65-4B6A-84C8-743B2FA5A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64963E-83AD-47A8-98B3-D06361768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431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EF4944-51E4-4E23-B1D6-E33A27EA8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8686296-8BFA-4D1F-ACAD-FA6B01D7C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C3238B-24EB-4424-9E11-3E407DCE8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D0B1CE-A885-4A40-ADE4-02032353D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D2DDDC-F753-4196-A54C-1935BEEBB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477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B37A42-5177-4458-B0A2-DFB9E1BE0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4EEFAE-4FBB-4431-8430-C3B8E3E57E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DC158D7-08EC-4CFD-A235-2F31DD8AC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D94C3B5-C654-431D-BDF2-C5D575430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D090F27-44D7-406B-AA80-0FE1BAFCA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95EAE80-339A-46E4-B1F3-A64DB3EC2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260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A1D36A-A29E-4CF2-AAA3-09BDF467B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B5C89B8-C27F-481F-89B6-3771E5F3D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2A17B2E-3CC2-474A-BC2D-C933A769E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BDEC7BC-9566-47EF-A1FC-11B756BFA0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5B2F012-E8FA-47EB-8F63-5A21C9C51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EE2C986-23C4-4638-9871-CA7113BCB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A750894-36E6-4617-9A2E-07316815B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7F49F47-3F61-4B3B-903D-C1A1F1412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841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ED0E5B-65E7-4F84-9F73-8D3796B7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A112575-7B36-4C2E-90C7-18207C2CC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908E1B2-AC2E-476F-AB07-E206ACE0F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2F826B8-440E-4DED-AAB8-47050F809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52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0CB3203-A606-45E5-9571-131C64F51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A18A514-FC27-47B9-BAC3-8780F5353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E5C9FF6-8089-4B3C-B1AB-E67CAB5FB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36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FCB18C-3637-4AE6-9EC0-8D3423F21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BE3174-50A0-4CCD-93A7-4D44CEFFE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FC58F70-FA46-492F-BADB-59085A0FD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7EC4B6B-F6C0-46EB-8BF7-E2FD9D461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F1A79C-C869-4EF1-90DA-E7EBD25F5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4231D4-96EB-4F50-A3F0-148BFBC53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083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64E40B-79CD-4AAE-90D1-42B3CE299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4227C53-38FE-4F5E-B5F5-29E51AFEAF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BB48C65-D40A-404B-B604-18AA0390A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57A3FF-6030-4988-A483-F0E519C85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17A296-7D60-44C8-9D50-4FFF9345A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2478AD-0402-468C-83D0-473178130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1020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4096B50-DAC8-4676-83B0-5A99CA391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4DE980-3A2E-4415-9A37-C753B3B2F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52284D-16F4-4ECA-AFD2-CF213071BF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3701A-86E4-4B6B-BC41-74084809876F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4DA113-F598-4451-9413-4EB9BEB5F6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D3A3B4-D56B-48E1-A277-321508725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595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83" name="Gerade Verbindung mit Pfeil 1082">
            <a:extLst>
              <a:ext uri="{FF2B5EF4-FFF2-40B4-BE49-F238E27FC236}">
                <a16:creationId xmlns:a16="http://schemas.microsoft.com/office/drawing/2014/main" id="{311C9512-C496-0D14-5AB4-C1D46B05EBB9}"/>
              </a:ext>
            </a:extLst>
          </p:cNvPr>
          <p:cNvCxnSpPr>
            <a:cxnSpLocks/>
          </p:cNvCxnSpPr>
          <p:nvPr/>
        </p:nvCxnSpPr>
        <p:spPr>
          <a:xfrm flipH="1" flipV="1">
            <a:off x="1612490" y="4247535"/>
            <a:ext cx="1714733" cy="744477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3" name="Gerade Verbindung mit Pfeil 1102">
            <a:extLst>
              <a:ext uri="{FF2B5EF4-FFF2-40B4-BE49-F238E27FC236}">
                <a16:creationId xmlns:a16="http://schemas.microsoft.com/office/drawing/2014/main" id="{05F79A55-C4E2-F9C4-F6C5-6CDDB8072AD2}"/>
              </a:ext>
            </a:extLst>
          </p:cNvPr>
          <p:cNvCxnSpPr/>
          <p:nvPr/>
        </p:nvCxnSpPr>
        <p:spPr>
          <a:xfrm flipV="1">
            <a:off x="7708307" y="746237"/>
            <a:ext cx="0" cy="781526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" name="Gerade Verbindung mit Pfeil 1025">
            <a:extLst>
              <a:ext uri="{FF2B5EF4-FFF2-40B4-BE49-F238E27FC236}">
                <a16:creationId xmlns:a16="http://schemas.microsoft.com/office/drawing/2014/main" id="{5F2E52FE-AB92-5C37-E28B-481257323702}"/>
              </a:ext>
            </a:extLst>
          </p:cNvPr>
          <p:cNvCxnSpPr>
            <a:cxnSpLocks/>
          </p:cNvCxnSpPr>
          <p:nvPr/>
        </p:nvCxnSpPr>
        <p:spPr>
          <a:xfrm flipV="1">
            <a:off x="10739239" y="3429000"/>
            <a:ext cx="0" cy="1314352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65B3538F-F999-1E64-ED4D-1811B91D48B3}"/>
              </a:ext>
            </a:extLst>
          </p:cNvPr>
          <p:cNvCxnSpPr>
            <a:cxnSpLocks/>
            <a:stCxn id="15" idx="1"/>
          </p:cNvCxnSpPr>
          <p:nvPr/>
        </p:nvCxnSpPr>
        <p:spPr>
          <a:xfrm flipH="1" flipV="1">
            <a:off x="6759572" y="1206452"/>
            <a:ext cx="2898622" cy="1748420"/>
          </a:xfrm>
          <a:prstGeom prst="straightConnector1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9" name="Gerade Verbindung mit Pfeil 1078">
            <a:extLst>
              <a:ext uri="{FF2B5EF4-FFF2-40B4-BE49-F238E27FC236}">
                <a16:creationId xmlns:a16="http://schemas.microsoft.com/office/drawing/2014/main" id="{8FA9DE94-3D1B-3EDE-B180-573EAB83AC7E}"/>
              </a:ext>
            </a:extLst>
          </p:cNvPr>
          <p:cNvCxnSpPr>
            <a:cxnSpLocks/>
          </p:cNvCxnSpPr>
          <p:nvPr/>
        </p:nvCxnSpPr>
        <p:spPr>
          <a:xfrm flipH="1" flipV="1">
            <a:off x="6595282" y="1279988"/>
            <a:ext cx="3056443" cy="2405905"/>
          </a:xfrm>
          <a:prstGeom prst="straightConnector1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7" name="Gerade Verbindung mit Pfeil 1066">
            <a:extLst>
              <a:ext uri="{FF2B5EF4-FFF2-40B4-BE49-F238E27FC236}">
                <a16:creationId xmlns:a16="http://schemas.microsoft.com/office/drawing/2014/main" id="{846F3C52-24CF-426A-B131-51830316323D}"/>
              </a:ext>
            </a:extLst>
          </p:cNvPr>
          <p:cNvCxnSpPr>
            <a:cxnSpLocks/>
          </p:cNvCxnSpPr>
          <p:nvPr/>
        </p:nvCxnSpPr>
        <p:spPr>
          <a:xfrm flipV="1">
            <a:off x="2578679" y="1231376"/>
            <a:ext cx="3877633" cy="1997744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>
            <a:extLst>
              <a:ext uri="{FF2B5EF4-FFF2-40B4-BE49-F238E27FC236}">
                <a16:creationId xmlns:a16="http://schemas.microsoft.com/office/drawing/2014/main" id="{1E4C7F9B-7E2C-4192-994E-381D98A5036D}"/>
              </a:ext>
            </a:extLst>
          </p:cNvPr>
          <p:cNvSpPr txBox="1"/>
          <p:nvPr/>
        </p:nvSpPr>
        <p:spPr>
          <a:xfrm>
            <a:off x="1847504" y="1581021"/>
            <a:ext cx="1788446" cy="12926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200" b="1" dirty="0" err="1"/>
              <a:t>RVTag</a:t>
            </a:r>
            <a:endParaRPr lang="de-DE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Anlassbezogene </a:t>
            </a:r>
            <a:r>
              <a:rPr lang="de-DE" sz="1100" b="1" dirty="0"/>
              <a:t>Verhandlung</a:t>
            </a:r>
            <a:r>
              <a:rPr lang="de-DE" sz="1100" dirty="0"/>
              <a:t>, Tonusverhandlungen alle 4 Jahre</a:t>
            </a:r>
          </a:p>
          <a:p>
            <a:r>
              <a:rPr lang="de-DE" sz="1100" i="1" dirty="0"/>
              <a:t>Vertreterin für das DWBO: </a:t>
            </a:r>
            <a:r>
              <a:rPr lang="de-DE" sz="1100" b="1" i="1" dirty="0">
                <a:solidFill>
                  <a:schemeClr val="tx2"/>
                </a:solidFill>
              </a:rPr>
              <a:t>Astrid Engeln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7D08375-746C-4A9D-9447-7B1140489103}"/>
              </a:ext>
            </a:extLst>
          </p:cNvPr>
          <p:cNvSpPr txBox="1"/>
          <p:nvPr/>
        </p:nvSpPr>
        <p:spPr>
          <a:xfrm>
            <a:off x="5878149" y="3111870"/>
            <a:ext cx="3466320" cy="166199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100" b="1" dirty="0"/>
              <a:t>UA Förderung von Kindern in Tageseinrichtungen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000" dirty="0"/>
              <a:t>Diskussion und Beratung zu Themen der Kindertagesbetreuung + Empfehlungen an den LJHA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000" i="1" dirty="0"/>
              <a:t>Vertreterinnen: </a:t>
            </a:r>
            <a:r>
              <a:rPr lang="de-DE" sz="1000" b="1" i="1" dirty="0">
                <a:solidFill>
                  <a:schemeClr val="tx2"/>
                </a:solidFill>
              </a:rPr>
              <a:t>Astrid Engeln </a:t>
            </a:r>
            <a:r>
              <a:rPr lang="de-DE" sz="1000" i="1" dirty="0"/>
              <a:t>(Vorsitz UA seit 2017</a:t>
            </a:r>
            <a:r>
              <a:rPr lang="de-DE" sz="1000" b="1" i="1" dirty="0">
                <a:solidFill>
                  <a:schemeClr val="tx2"/>
                </a:solidFill>
              </a:rPr>
              <a:t>), Andrea Friedrich </a:t>
            </a:r>
          </a:p>
          <a:p>
            <a:r>
              <a:rPr lang="de-DE" sz="1100" b="1" dirty="0"/>
              <a:t>UA Familienpolitik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000" dirty="0"/>
              <a:t>Diskussion und Beratung zu Themen der Familienbezogenen Angebotsleistungen und zur Familienpolitik in Berlin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000" i="1" dirty="0"/>
              <a:t>Vertreterin</a:t>
            </a:r>
            <a:r>
              <a:rPr lang="de-DE" sz="1000" b="1" dirty="0"/>
              <a:t>: </a:t>
            </a:r>
            <a:r>
              <a:rPr lang="de-DE" sz="1000" b="1" dirty="0">
                <a:solidFill>
                  <a:schemeClr val="tx2"/>
                </a:solidFill>
              </a:rPr>
              <a:t>Astrid Engeln </a:t>
            </a:r>
            <a:r>
              <a:rPr lang="de-DE" sz="1000" i="1" dirty="0"/>
              <a:t>(</a:t>
            </a:r>
            <a:r>
              <a:rPr lang="de-DE" sz="1000" i="1" dirty="0" err="1"/>
              <a:t>stellvertr</a:t>
            </a:r>
            <a:r>
              <a:rPr lang="de-DE" sz="1000" i="1" dirty="0"/>
              <a:t>. Vorsitz UA seit 2022)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BB43878-02F7-47E1-BC1E-89A1865E8A8F}"/>
              </a:ext>
            </a:extLst>
          </p:cNvPr>
          <p:cNvSpPr txBox="1"/>
          <p:nvPr/>
        </p:nvSpPr>
        <p:spPr>
          <a:xfrm>
            <a:off x="115057" y="2529799"/>
            <a:ext cx="1616130" cy="1631216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200" b="1" dirty="0"/>
              <a:t>LIGA FA Kita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Erarbeiten und Kommunizieren von Positionen der freien Träger zu Kitathemen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i="1"/>
              <a:t>Vertreterinnen</a:t>
            </a:r>
            <a:r>
              <a:rPr lang="de-DE" sz="1100" i="1" dirty="0"/>
              <a:t>: </a:t>
            </a:r>
            <a:r>
              <a:rPr lang="de-DE" sz="1100" b="1" i="1" dirty="0">
                <a:solidFill>
                  <a:srgbClr val="7030A0"/>
                </a:solidFill>
              </a:rPr>
              <a:t>Astrid Engeln</a:t>
            </a:r>
            <a:r>
              <a:rPr lang="de-DE" sz="1100" i="1" dirty="0">
                <a:solidFill>
                  <a:schemeClr val="tx1"/>
                </a:solidFill>
              </a:rPr>
              <a:t>, </a:t>
            </a:r>
            <a:r>
              <a:rPr lang="de-DE" sz="1100" b="1" i="1" dirty="0">
                <a:solidFill>
                  <a:srgbClr val="7030A0"/>
                </a:solidFill>
              </a:rPr>
              <a:t>Andrea Friedrich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03031E8-DF9E-41B4-8D70-A011FD2C4D1A}"/>
              </a:ext>
            </a:extLst>
          </p:cNvPr>
          <p:cNvSpPr txBox="1"/>
          <p:nvPr/>
        </p:nvSpPr>
        <p:spPr>
          <a:xfrm>
            <a:off x="115057" y="1572498"/>
            <a:ext cx="1619212" cy="1015663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200" b="1" dirty="0"/>
              <a:t>LIGA der freien Wohlfahrtspflege </a:t>
            </a:r>
          </a:p>
          <a:p>
            <a:r>
              <a:rPr lang="de-DE" sz="1200" i="1" dirty="0"/>
              <a:t>vertreten durch </a:t>
            </a:r>
            <a:r>
              <a:rPr lang="de-DE" sz="1200" b="1" i="1" dirty="0">
                <a:solidFill>
                  <a:srgbClr val="7030A0"/>
                </a:solidFill>
              </a:rPr>
              <a:t>Vorständin des DWBO Andrea Asch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E4946B3-1059-4AC4-92D8-AC7C23E29703}"/>
              </a:ext>
            </a:extLst>
          </p:cNvPr>
          <p:cNvSpPr txBox="1"/>
          <p:nvPr/>
        </p:nvSpPr>
        <p:spPr>
          <a:xfrm>
            <a:off x="611356" y="6100749"/>
            <a:ext cx="3712876" cy="677108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1600" b="1" dirty="0"/>
              <a:t>Beratungsausschuss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Trägervertreter*innen größerer Verbände oder KK</a:t>
            </a:r>
          </a:p>
          <a:p>
            <a:r>
              <a:rPr lang="de-DE" sz="1100" i="1" dirty="0"/>
              <a:t>Verantw. </a:t>
            </a:r>
            <a:r>
              <a:rPr lang="de-DE" sz="1100" b="1" i="1" dirty="0">
                <a:solidFill>
                  <a:srgbClr val="461E64"/>
                </a:solidFill>
              </a:rPr>
              <a:t>Astrid Engeln, Andrea Friedrich. Svenja Gottschling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3E13CE4-A6C9-4C88-AF64-85F53781285A}"/>
              </a:ext>
            </a:extLst>
          </p:cNvPr>
          <p:cNvSpPr txBox="1"/>
          <p:nvPr/>
        </p:nvSpPr>
        <p:spPr>
          <a:xfrm>
            <a:off x="90930" y="5147463"/>
            <a:ext cx="2487748" cy="84638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600" b="1" dirty="0"/>
              <a:t>Fachberater*</a:t>
            </a:r>
            <a:r>
              <a:rPr lang="de-DE" sz="1600" b="1" dirty="0" err="1"/>
              <a:t>innenkonvent</a:t>
            </a:r>
            <a:endParaRPr lang="de-DE" sz="16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Fachberater*innen der diakonischen Einrichtungen und der Kirchenkreise</a:t>
            </a:r>
          </a:p>
          <a:p>
            <a:r>
              <a:rPr lang="de-DE" sz="1100" i="1" dirty="0"/>
              <a:t>Mitglied: </a:t>
            </a:r>
            <a:r>
              <a:rPr lang="de-DE" sz="1100" b="1" i="1" dirty="0">
                <a:solidFill>
                  <a:srgbClr val="7030A0"/>
                </a:solidFill>
              </a:rPr>
              <a:t>Andrea Friedrich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CFC30F5-CEF9-49DE-BA35-A49E58160BBF}"/>
              </a:ext>
            </a:extLst>
          </p:cNvPr>
          <p:cNvSpPr txBox="1"/>
          <p:nvPr/>
        </p:nvSpPr>
        <p:spPr>
          <a:xfrm>
            <a:off x="4417816" y="866634"/>
            <a:ext cx="3981667" cy="2769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200" b="1" dirty="0">
                <a:solidFill>
                  <a:srgbClr val="FF0000"/>
                </a:solidFill>
              </a:rPr>
              <a:t>Senatsverwaltung für Bildung , Jugend und Familie (</a:t>
            </a:r>
            <a:r>
              <a:rPr lang="de-DE" sz="1200" b="1" dirty="0" err="1">
                <a:solidFill>
                  <a:srgbClr val="FF0000"/>
                </a:solidFill>
              </a:rPr>
              <a:t>SenBJF</a:t>
            </a:r>
            <a:r>
              <a:rPr lang="de-DE" sz="1200" b="1" dirty="0">
                <a:solidFill>
                  <a:srgbClr val="FF0000"/>
                </a:solidFill>
              </a:rPr>
              <a:t>) 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9161ED2-F653-412A-945B-F24FF8610AAE}"/>
              </a:ext>
            </a:extLst>
          </p:cNvPr>
          <p:cNvSpPr txBox="1"/>
          <p:nvPr/>
        </p:nvSpPr>
        <p:spPr>
          <a:xfrm>
            <a:off x="115056" y="106636"/>
            <a:ext cx="497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Gremienstruktur - Beteiligungsmöglichkeiten des VETK</a:t>
            </a:r>
          </a:p>
          <a:p>
            <a:r>
              <a:rPr lang="de-DE" sz="1200" dirty="0"/>
              <a:t>Interessensvertretung und</a:t>
            </a:r>
          </a:p>
          <a:p>
            <a:r>
              <a:rPr lang="de-DE" sz="1200" dirty="0" err="1"/>
              <a:t>RVTag</a:t>
            </a:r>
            <a:r>
              <a:rPr lang="de-DE" sz="1200" dirty="0"/>
              <a:t> Verhandlungen/ </a:t>
            </a:r>
            <a:r>
              <a:rPr lang="de-DE" sz="1200" dirty="0" err="1"/>
              <a:t>QVTag</a:t>
            </a:r>
            <a:r>
              <a:rPr lang="de-DE" sz="1200" dirty="0"/>
              <a:t> Verhandlungen</a:t>
            </a:r>
          </a:p>
        </p:txBody>
      </p: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9530E782-AAF2-44A2-9482-8292AB0BA782}"/>
              </a:ext>
            </a:extLst>
          </p:cNvPr>
          <p:cNvCxnSpPr>
            <a:cxnSpLocks/>
            <a:stCxn id="7" idx="0"/>
            <a:endCxn id="9" idx="2"/>
          </p:cNvCxnSpPr>
          <p:nvPr/>
        </p:nvCxnSpPr>
        <p:spPr>
          <a:xfrm>
            <a:off x="923122" y="2529799"/>
            <a:ext cx="1541" cy="5836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AF53E8C4-C93E-4C28-8281-DAF1F5001DDF}"/>
              </a:ext>
            </a:extLst>
          </p:cNvPr>
          <p:cNvSpPr txBox="1"/>
          <p:nvPr/>
        </p:nvSpPr>
        <p:spPr>
          <a:xfrm>
            <a:off x="9524377" y="590389"/>
            <a:ext cx="2123646" cy="116955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e-DE" sz="1000" b="1" dirty="0"/>
              <a:t>Anlassbezogene Temporäre AGs (z.B. Bundesqualitätsgesetz, Corona- Pandemie)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/>
              <a:t>Beratung mit </a:t>
            </a:r>
            <a:r>
              <a:rPr lang="de-DE" sz="1000" dirty="0" err="1"/>
              <a:t>SenBJF</a:t>
            </a:r>
            <a:r>
              <a:rPr lang="de-DE" sz="1000" dirty="0"/>
              <a:t> </a:t>
            </a:r>
            <a:r>
              <a:rPr lang="de-DE" sz="1000" i="1" dirty="0"/>
              <a:t>Vertreterinnen i.d.R.: </a:t>
            </a:r>
            <a:r>
              <a:rPr lang="de-DE" sz="1000" b="1" i="1" dirty="0">
                <a:solidFill>
                  <a:schemeClr val="tx2"/>
                </a:solidFill>
              </a:rPr>
              <a:t>Astrid Engeln, Andrea Friedrich, Svenja Gottschling, Anke Caspers</a:t>
            </a:r>
          </a:p>
        </p:txBody>
      </p: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6092360B-BB15-4E55-9990-72E38C8C1F7C}"/>
              </a:ext>
            </a:extLst>
          </p:cNvPr>
          <p:cNvCxnSpPr>
            <a:cxnSpLocks/>
          </p:cNvCxnSpPr>
          <p:nvPr/>
        </p:nvCxnSpPr>
        <p:spPr>
          <a:xfrm>
            <a:off x="4496113" y="1570672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Gerade Verbindung mit Pfeil 1040">
            <a:extLst>
              <a:ext uri="{FF2B5EF4-FFF2-40B4-BE49-F238E27FC236}">
                <a16:creationId xmlns:a16="http://schemas.microsoft.com/office/drawing/2014/main" id="{B12CAF5F-5B28-49F5-92DF-ACC45FE3C669}"/>
              </a:ext>
            </a:extLst>
          </p:cNvPr>
          <p:cNvCxnSpPr>
            <a:cxnSpLocks/>
          </p:cNvCxnSpPr>
          <p:nvPr/>
        </p:nvCxnSpPr>
        <p:spPr>
          <a:xfrm flipV="1">
            <a:off x="4008458" y="3068184"/>
            <a:ext cx="487655" cy="1566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5" name="Gerade Verbindung mit Pfeil 1044">
            <a:extLst>
              <a:ext uri="{FF2B5EF4-FFF2-40B4-BE49-F238E27FC236}">
                <a16:creationId xmlns:a16="http://schemas.microsoft.com/office/drawing/2014/main" id="{8DCA3DCB-DBE1-4CD1-A0E1-51CD3839F54E}"/>
              </a:ext>
            </a:extLst>
          </p:cNvPr>
          <p:cNvCxnSpPr>
            <a:cxnSpLocks/>
          </p:cNvCxnSpPr>
          <p:nvPr/>
        </p:nvCxnSpPr>
        <p:spPr>
          <a:xfrm flipV="1">
            <a:off x="2612947" y="1190796"/>
            <a:ext cx="3207907" cy="39022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9" name="Gerade Verbindung mit Pfeil 1048">
            <a:extLst>
              <a:ext uri="{FF2B5EF4-FFF2-40B4-BE49-F238E27FC236}">
                <a16:creationId xmlns:a16="http://schemas.microsoft.com/office/drawing/2014/main" id="{30BC83B9-415B-4D4A-AB01-496669A748DC}"/>
              </a:ext>
            </a:extLst>
          </p:cNvPr>
          <p:cNvCxnSpPr>
            <a:cxnSpLocks/>
            <a:stCxn id="30" idx="1"/>
          </p:cNvCxnSpPr>
          <p:nvPr/>
        </p:nvCxnSpPr>
        <p:spPr>
          <a:xfrm flipH="1">
            <a:off x="6909806" y="1175165"/>
            <a:ext cx="2614571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0" name="Rechteck 1049">
            <a:extLst>
              <a:ext uri="{FF2B5EF4-FFF2-40B4-BE49-F238E27FC236}">
                <a16:creationId xmlns:a16="http://schemas.microsoft.com/office/drawing/2014/main" id="{EEC3AA3A-55A3-427B-89B7-43714443E4A5}"/>
              </a:ext>
            </a:extLst>
          </p:cNvPr>
          <p:cNvSpPr/>
          <p:nvPr/>
        </p:nvSpPr>
        <p:spPr>
          <a:xfrm>
            <a:off x="4229893" y="1462249"/>
            <a:ext cx="453639" cy="2824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31" name="Gerade Verbindung mit Pfeil 1030">
            <a:extLst>
              <a:ext uri="{FF2B5EF4-FFF2-40B4-BE49-F238E27FC236}">
                <a16:creationId xmlns:a16="http://schemas.microsoft.com/office/drawing/2014/main" id="{FA755822-2AC8-420D-8672-10F016CD247F}"/>
              </a:ext>
            </a:extLst>
          </p:cNvPr>
          <p:cNvCxnSpPr>
            <a:cxnSpLocks/>
          </p:cNvCxnSpPr>
          <p:nvPr/>
        </p:nvCxnSpPr>
        <p:spPr>
          <a:xfrm flipV="1">
            <a:off x="4688987" y="1218175"/>
            <a:ext cx="1425202" cy="38984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feld 57">
            <a:extLst>
              <a:ext uri="{FF2B5EF4-FFF2-40B4-BE49-F238E27FC236}">
                <a16:creationId xmlns:a16="http://schemas.microsoft.com/office/drawing/2014/main" id="{A0392C8D-2A9A-4FF2-A72D-A07D895E74C1}"/>
              </a:ext>
            </a:extLst>
          </p:cNvPr>
          <p:cNvSpPr txBox="1"/>
          <p:nvPr/>
        </p:nvSpPr>
        <p:spPr>
          <a:xfrm>
            <a:off x="5846964" y="1616037"/>
            <a:ext cx="3696243" cy="152349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400" b="1" dirty="0"/>
              <a:t>LJHA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Diskussion und Beratung zu Aufgaben der Kinder- und Jugendhilfe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Befassungsrecht, Beschlussvorlagen für Abgeordnetenhaus Berlin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eigene Positionspapiere und Empfehlungen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i="1" dirty="0"/>
              <a:t>Vertreterinnen </a:t>
            </a:r>
            <a:r>
              <a:rPr lang="de-DE" sz="1100" b="1" i="1" dirty="0">
                <a:solidFill>
                  <a:schemeClr val="tx2"/>
                </a:solidFill>
              </a:rPr>
              <a:t>: Astrid Engeln für das DWBO, Andrea Friedrich für die EKBO </a:t>
            </a:r>
          </a:p>
        </p:txBody>
      </p:sp>
      <p:cxnSp>
        <p:nvCxnSpPr>
          <p:cNvPr id="1058" name="Gerade Verbindung mit Pfeil 1057">
            <a:extLst>
              <a:ext uri="{FF2B5EF4-FFF2-40B4-BE49-F238E27FC236}">
                <a16:creationId xmlns:a16="http://schemas.microsoft.com/office/drawing/2014/main" id="{7E229103-82B8-4FA9-9B64-8787FB7C58E1}"/>
              </a:ext>
            </a:extLst>
          </p:cNvPr>
          <p:cNvCxnSpPr>
            <a:cxnSpLocks/>
          </p:cNvCxnSpPr>
          <p:nvPr/>
        </p:nvCxnSpPr>
        <p:spPr>
          <a:xfrm flipH="1" flipV="1">
            <a:off x="3327223" y="4504366"/>
            <a:ext cx="253997" cy="25483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0" name="Gerade Verbindung mit Pfeil 1059">
            <a:extLst>
              <a:ext uri="{FF2B5EF4-FFF2-40B4-BE49-F238E27FC236}">
                <a16:creationId xmlns:a16="http://schemas.microsoft.com/office/drawing/2014/main" id="{AF6A9DAB-9C66-4D0B-98D3-87484110746C}"/>
              </a:ext>
            </a:extLst>
          </p:cNvPr>
          <p:cNvCxnSpPr>
            <a:cxnSpLocks/>
            <a:stCxn id="1096" idx="0"/>
            <a:endCxn id="4" idx="2"/>
          </p:cNvCxnSpPr>
          <p:nvPr/>
        </p:nvCxnSpPr>
        <p:spPr>
          <a:xfrm flipH="1" flipV="1">
            <a:off x="2741727" y="2873683"/>
            <a:ext cx="2498436" cy="205123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3" name="Gerade Verbindung mit Pfeil 1062">
            <a:extLst>
              <a:ext uri="{FF2B5EF4-FFF2-40B4-BE49-F238E27FC236}">
                <a16:creationId xmlns:a16="http://schemas.microsoft.com/office/drawing/2014/main" id="{C6E8CAE5-EBEE-4F35-AE36-9044ABA53792}"/>
              </a:ext>
            </a:extLst>
          </p:cNvPr>
          <p:cNvCxnSpPr>
            <a:cxnSpLocks/>
            <a:stCxn id="1096" idx="0"/>
          </p:cNvCxnSpPr>
          <p:nvPr/>
        </p:nvCxnSpPr>
        <p:spPr>
          <a:xfrm flipV="1">
            <a:off x="5240163" y="3201981"/>
            <a:ext cx="146698" cy="172293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8B408B98-DDE3-475A-A104-41CD84AB6BCC}"/>
              </a:ext>
            </a:extLst>
          </p:cNvPr>
          <p:cNvSpPr txBox="1"/>
          <p:nvPr/>
        </p:nvSpPr>
        <p:spPr>
          <a:xfrm>
            <a:off x="3733973" y="1589600"/>
            <a:ext cx="1788446" cy="16619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200" b="1" dirty="0"/>
              <a:t>QVTAG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000" i="1" dirty="0"/>
              <a:t>Anlassbezogene </a:t>
            </a:r>
            <a:r>
              <a:rPr lang="de-DE" sz="1000" b="1" i="1" dirty="0"/>
              <a:t>Verhandlung </a:t>
            </a:r>
            <a:r>
              <a:rPr lang="de-DE" sz="1000" i="1" dirty="0"/>
              <a:t>1x pro Jahr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000" i="1" dirty="0"/>
              <a:t>AG QVTAG: </a:t>
            </a:r>
            <a:r>
              <a:rPr lang="de-DE" sz="1000" i="1" dirty="0" err="1"/>
              <a:t>monatl</a:t>
            </a:r>
            <a:r>
              <a:rPr lang="de-DE" sz="1000" i="1" dirty="0"/>
              <a:t>. Austausch, fachliche Interessensvertretung zu </a:t>
            </a:r>
            <a:r>
              <a:rPr lang="de-DE" sz="1000" dirty="0"/>
              <a:t>Qualitäts-rahmen/Bildungsplan </a:t>
            </a:r>
            <a:r>
              <a:rPr lang="de-DE" sz="1000" i="1" dirty="0"/>
              <a:t> </a:t>
            </a:r>
          </a:p>
          <a:p>
            <a:r>
              <a:rPr lang="de-DE" sz="1000" i="1" dirty="0"/>
              <a:t>Vertreterin für das DWBO: </a:t>
            </a:r>
            <a:r>
              <a:rPr lang="de-DE" sz="1000" b="1" i="1" dirty="0">
                <a:solidFill>
                  <a:schemeClr val="tx2"/>
                </a:solidFill>
              </a:rPr>
              <a:t>Andrea Friedrich</a:t>
            </a:r>
          </a:p>
        </p:txBody>
      </p:sp>
      <p:pic>
        <p:nvPicPr>
          <p:cNvPr id="1096" name="Grafik 1095">
            <a:extLst>
              <a:ext uri="{FF2B5EF4-FFF2-40B4-BE49-F238E27FC236}">
                <a16:creationId xmlns:a16="http://schemas.microsoft.com/office/drawing/2014/main" id="{1AB0D1E6-EA7E-45B1-BF06-809C30899C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586" y="4924918"/>
            <a:ext cx="3657154" cy="677108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8" name="Gerade Verbindung mit Pfeil 27"/>
          <p:cNvCxnSpPr>
            <a:cxnSpLocks/>
          </p:cNvCxnSpPr>
          <p:nvPr/>
        </p:nvCxnSpPr>
        <p:spPr>
          <a:xfrm flipH="1">
            <a:off x="2715158" y="5555397"/>
            <a:ext cx="293072" cy="0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utoShape 2" descr="Bild zeigt: Berlin.de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41" name="Grafik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0523" y="421925"/>
            <a:ext cx="952500" cy="314325"/>
          </a:xfrm>
          <a:prstGeom prst="rect">
            <a:avLst/>
          </a:prstGeom>
        </p:spPr>
      </p:pic>
      <p:sp>
        <p:nvSpPr>
          <p:cNvPr id="42" name="Rechteck 41"/>
          <p:cNvSpPr/>
          <p:nvPr/>
        </p:nvSpPr>
        <p:spPr>
          <a:xfrm>
            <a:off x="1824596" y="3169529"/>
            <a:ext cx="1887233" cy="12679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200" b="1" dirty="0" err="1"/>
              <a:t>SchulRV</a:t>
            </a:r>
            <a:endParaRPr lang="de-DE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i="1" dirty="0"/>
              <a:t>Verhandlung zu Ganztagsangeboten freier Träger an Öffentlichen Schulen</a:t>
            </a:r>
          </a:p>
          <a:p>
            <a:r>
              <a:rPr lang="de-DE" sz="1100" i="1" dirty="0"/>
              <a:t>Vertreterin für das DWBO: </a:t>
            </a:r>
            <a:r>
              <a:rPr lang="de-DE" sz="1100" b="1" i="1" dirty="0">
                <a:solidFill>
                  <a:schemeClr val="tx2"/>
                </a:solidFill>
              </a:rPr>
              <a:t>Andrea Friedrich </a:t>
            </a:r>
            <a:endParaRPr lang="de-DE" sz="1100" i="1" dirty="0"/>
          </a:p>
        </p:txBody>
      </p:sp>
      <p:cxnSp>
        <p:nvCxnSpPr>
          <p:cNvPr id="26" name="Gerade Verbindung mit Pfeil 25"/>
          <p:cNvCxnSpPr>
            <a:cxnSpLocks/>
          </p:cNvCxnSpPr>
          <p:nvPr/>
        </p:nvCxnSpPr>
        <p:spPr>
          <a:xfrm>
            <a:off x="2935705" y="5555397"/>
            <a:ext cx="192056" cy="0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>
            <a:cxnSpLocks/>
          </p:cNvCxnSpPr>
          <p:nvPr/>
        </p:nvCxnSpPr>
        <p:spPr>
          <a:xfrm flipH="1">
            <a:off x="3474632" y="5771792"/>
            <a:ext cx="386961" cy="244611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hteck 44"/>
          <p:cNvSpPr/>
          <p:nvPr/>
        </p:nvSpPr>
        <p:spPr>
          <a:xfrm>
            <a:off x="4517495" y="5668391"/>
            <a:ext cx="5425402" cy="110799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40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de-DE" sz="14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VETK- Vorstand</a:t>
            </a:r>
          </a:p>
          <a:p>
            <a:r>
              <a:rPr lang="de-DE" sz="1200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Vorsitz: Michael Raddatz </a:t>
            </a:r>
            <a:r>
              <a:rPr lang="de-DE" sz="12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– Superintendent Kirchenkreis Tempelhof- Schöneberg</a:t>
            </a:r>
            <a:endParaRPr lang="de-DE" sz="1200" b="1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de-DE" sz="1200" dirty="0" err="1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Stellvertr</a:t>
            </a:r>
            <a:r>
              <a:rPr lang="de-DE" sz="12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Vorsitz: Diana Robel – Geschäftsstellenleiterin Kita Kirchenkreis Cottbus</a:t>
            </a:r>
          </a:p>
          <a:p>
            <a:r>
              <a:rPr lang="de-DE" sz="12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Beratender Sitz: DWBO Vorständin Andrea Asch</a:t>
            </a:r>
          </a:p>
          <a:p>
            <a:r>
              <a:rPr lang="de-DE" sz="12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Beratender Sitz: EKBO </a:t>
            </a:r>
            <a:r>
              <a:rPr lang="de-DE" sz="1200" dirty="0" err="1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Ref</a:t>
            </a:r>
            <a:r>
              <a:rPr lang="de-DE" sz="12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Leiter Kirchliches Leben  Dr. Clemens Bethge</a:t>
            </a:r>
          </a:p>
          <a:p>
            <a:pPr algn="ctr"/>
            <a:endParaRPr lang="de-DE" sz="120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D9161ED2-F653-412A-945B-F24FF8610AAE}"/>
              </a:ext>
            </a:extLst>
          </p:cNvPr>
          <p:cNvSpPr txBox="1"/>
          <p:nvPr/>
        </p:nvSpPr>
        <p:spPr>
          <a:xfrm>
            <a:off x="10286255" y="160338"/>
            <a:ext cx="1468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Stand: März 2025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7362F99C-B246-AEBA-EF7D-BCDBA86F17FB}"/>
              </a:ext>
            </a:extLst>
          </p:cNvPr>
          <p:cNvSpPr txBox="1"/>
          <p:nvPr/>
        </p:nvSpPr>
        <p:spPr>
          <a:xfrm>
            <a:off x="9579746" y="3583731"/>
            <a:ext cx="2497197" cy="12772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de-DE" sz="1100" b="1" dirty="0"/>
              <a:t>Landeskommission Prävention von Kinder- und Familienarmut</a:t>
            </a:r>
          </a:p>
          <a:p>
            <a:r>
              <a:rPr lang="de-DE" sz="1100" b="1" dirty="0"/>
              <a:t>Fachebene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Entwicklung einer gesamtstädtischen Strategie zur Ermöglichung von Teilhabe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i="1" dirty="0"/>
              <a:t>Vertreterin des LJHAs</a:t>
            </a:r>
            <a:r>
              <a:rPr lang="de-DE" sz="1100" dirty="0"/>
              <a:t>: </a:t>
            </a:r>
            <a:r>
              <a:rPr lang="de-DE" sz="1100" b="1" i="1" dirty="0">
                <a:solidFill>
                  <a:schemeClr val="tx2"/>
                </a:solidFill>
              </a:rPr>
              <a:t>Astrid Engeln</a:t>
            </a:r>
          </a:p>
        </p:txBody>
      </p:sp>
      <p:cxnSp>
        <p:nvCxnSpPr>
          <p:cNvPr id="1055" name="Gerade Verbindung mit Pfeil 1054">
            <a:extLst>
              <a:ext uri="{FF2B5EF4-FFF2-40B4-BE49-F238E27FC236}">
                <a16:creationId xmlns:a16="http://schemas.microsoft.com/office/drawing/2014/main" id="{11A7FC6B-9945-7C96-AA0B-02CFB5039DDB}"/>
              </a:ext>
            </a:extLst>
          </p:cNvPr>
          <p:cNvCxnSpPr>
            <a:cxnSpLocks/>
          </p:cNvCxnSpPr>
          <p:nvPr/>
        </p:nvCxnSpPr>
        <p:spPr>
          <a:xfrm flipV="1">
            <a:off x="6322020" y="5434529"/>
            <a:ext cx="0" cy="44694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4" name="Gerade Verbindung mit Pfeil 1063">
            <a:extLst>
              <a:ext uri="{FF2B5EF4-FFF2-40B4-BE49-F238E27FC236}">
                <a16:creationId xmlns:a16="http://schemas.microsoft.com/office/drawing/2014/main" id="{17FE694D-6719-4649-93BB-16FDEF2E156B}"/>
              </a:ext>
            </a:extLst>
          </p:cNvPr>
          <p:cNvCxnSpPr>
            <a:cxnSpLocks/>
          </p:cNvCxnSpPr>
          <p:nvPr/>
        </p:nvCxnSpPr>
        <p:spPr>
          <a:xfrm flipH="1">
            <a:off x="7856899" y="5298482"/>
            <a:ext cx="1021257" cy="0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8" name="Gerade Verbindung mit Pfeil 1067">
            <a:extLst>
              <a:ext uri="{FF2B5EF4-FFF2-40B4-BE49-F238E27FC236}">
                <a16:creationId xmlns:a16="http://schemas.microsoft.com/office/drawing/2014/main" id="{5B2ACF6B-05D1-2F66-910D-C2D25FED8E92}"/>
              </a:ext>
            </a:extLst>
          </p:cNvPr>
          <p:cNvCxnSpPr>
            <a:cxnSpLocks/>
          </p:cNvCxnSpPr>
          <p:nvPr/>
        </p:nvCxnSpPr>
        <p:spPr>
          <a:xfrm>
            <a:off x="8878156" y="5298482"/>
            <a:ext cx="646221" cy="0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2" name="Gerade Verbindung mit Pfeil 1071">
            <a:extLst>
              <a:ext uri="{FF2B5EF4-FFF2-40B4-BE49-F238E27FC236}">
                <a16:creationId xmlns:a16="http://schemas.microsoft.com/office/drawing/2014/main" id="{72512CDC-E7D5-AABE-1B24-598ED56DCEF5}"/>
              </a:ext>
            </a:extLst>
          </p:cNvPr>
          <p:cNvCxnSpPr>
            <a:cxnSpLocks/>
          </p:cNvCxnSpPr>
          <p:nvPr/>
        </p:nvCxnSpPr>
        <p:spPr>
          <a:xfrm flipH="1">
            <a:off x="6311883" y="5891944"/>
            <a:ext cx="20275" cy="50589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6" name="Gerade Verbindung mit Pfeil 1085">
            <a:extLst>
              <a:ext uri="{FF2B5EF4-FFF2-40B4-BE49-F238E27FC236}">
                <a16:creationId xmlns:a16="http://schemas.microsoft.com/office/drawing/2014/main" id="{FAA5C9E6-CB10-1898-FB2C-D78263B17BC2}"/>
              </a:ext>
            </a:extLst>
          </p:cNvPr>
          <p:cNvCxnSpPr>
            <a:cxnSpLocks/>
          </p:cNvCxnSpPr>
          <p:nvPr/>
        </p:nvCxnSpPr>
        <p:spPr>
          <a:xfrm flipV="1">
            <a:off x="5105642" y="3392125"/>
            <a:ext cx="537230" cy="1487049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1" name="Gerade Verbindung mit Pfeil 1090">
            <a:extLst>
              <a:ext uri="{FF2B5EF4-FFF2-40B4-BE49-F238E27FC236}">
                <a16:creationId xmlns:a16="http://schemas.microsoft.com/office/drawing/2014/main" id="{83DE5142-3E5C-E0B5-50B5-DEA173576219}"/>
              </a:ext>
            </a:extLst>
          </p:cNvPr>
          <p:cNvCxnSpPr>
            <a:cxnSpLocks/>
          </p:cNvCxnSpPr>
          <p:nvPr/>
        </p:nvCxnSpPr>
        <p:spPr>
          <a:xfrm flipV="1">
            <a:off x="3454739" y="5731577"/>
            <a:ext cx="485031" cy="299792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4" name="Gerade Verbindung mit Pfeil 1093">
            <a:extLst>
              <a:ext uri="{FF2B5EF4-FFF2-40B4-BE49-F238E27FC236}">
                <a16:creationId xmlns:a16="http://schemas.microsoft.com/office/drawing/2014/main" id="{EFFA88A3-0CCD-5B20-1D60-B90962CAAE0F}"/>
              </a:ext>
            </a:extLst>
          </p:cNvPr>
          <p:cNvCxnSpPr>
            <a:cxnSpLocks/>
          </p:cNvCxnSpPr>
          <p:nvPr/>
        </p:nvCxnSpPr>
        <p:spPr>
          <a:xfrm flipV="1">
            <a:off x="1122880" y="1171012"/>
            <a:ext cx="4192808" cy="347263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1" name="Rechteck 1100">
            <a:extLst>
              <a:ext uri="{FF2B5EF4-FFF2-40B4-BE49-F238E27FC236}">
                <a16:creationId xmlns:a16="http://schemas.microsoft.com/office/drawing/2014/main" id="{45348032-4BD8-340D-CF10-E7F1372DECBC}"/>
              </a:ext>
            </a:extLst>
          </p:cNvPr>
          <p:cNvSpPr/>
          <p:nvPr/>
        </p:nvSpPr>
        <p:spPr>
          <a:xfrm>
            <a:off x="6909806" y="117015"/>
            <a:ext cx="1447727" cy="5589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/>
              <a:t>Abgeordnetenhaus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B9CA673A-B6C1-D8FC-F67C-FCB6380EA92A}"/>
              </a:ext>
            </a:extLst>
          </p:cNvPr>
          <p:cNvSpPr/>
          <p:nvPr/>
        </p:nvSpPr>
        <p:spPr>
          <a:xfrm>
            <a:off x="9658194" y="2497672"/>
            <a:ext cx="2175026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100" b="1" dirty="0">
                <a:solidFill>
                  <a:schemeClr val="tx1"/>
                </a:solidFill>
              </a:rPr>
              <a:t>Beirat für Familienfragen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50" dirty="0">
                <a:solidFill>
                  <a:schemeClr val="tx1"/>
                </a:solidFill>
              </a:rPr>
              <a:t>Handlungsempfehlungen zu familienpolitischen Fragen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50" i="1" dirty="0">
                <a:solidFill>
                  <a:schemeClr val="tx1"/>
                </a:solidFill>
              </a:rPr>
              <a:t>Ernanntes Mitglied für EKBO: </a:t>
            </a:r>
            <a:r>
              <a:rPr lang="de-DE" sz="1050" i="1" dirty="0">
                <a:solidFill>
                  <a:schemeClr val="accent5">
                    <a:lumMod val="50000"/>
                  </a:schemeClr>
                </a:solidFill>
              </a:rPr>
              <a:t>Astrid Engeln</a:t>
            </a:r>
          </a:p>
        </p:txBody>
      </p:sp>
      <p:sp>
        <p:nvSpPr>
          <p:cNvPr id="61" name="Rechteck: abgerundete Ecken 60">
            <a:extLst>
              <a:ext uri="{FF2B5EF4-FFF2-40B4-BE49-F238E27FC236}">
                <a16:creationId xmlns:a16="http://schemas.microsoft.com/office/drawing/2014/main" id="{AB5C125C-291B-5923-94EC-7A691DA06222}"/>
              </a:ext>
            </a:extLst>
          </p:cNvPr>
          <p:cNvSpPr/>
          <p:nvPr/>
        </p:nvSpPr>
        <p:spPr>
          <a:xfrm>
            <a:off x="9999021" y="5058679"/>
            <a:ext cx="1922237" cy="914400"/>
          </a:xfrm>
          <a:prstGeom prst="roundRect">
            <a:avLst/>
          </a:prstGeom>
          <a:solidFill>
            <a:srgbClr val="C9A9C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b="1" dirty="0">
                <a:solidFill>
                  <a:schemeClr val="tx1"/>
                </a:solidFill>
              </a:rPr>
              <a:t>EAF</a:t>
            </a:r>
          </a:p>
          <a:p>
            <a:r>
              <a:rPr lang="de-DE" sz="1050" i="1" dirty="0">
                <a:solidFill>
                  <a:schemeClr val="tx1"/>
                </a:solidFill>
              </a:rPr>
              <a:t>Evang. Aktionsgemeinschaft für Familienfragen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50" i="1" dirty="0">
                <a:solidFill>
                  <a:schemeClr val="tx1"/>
                </a:solidFill>
              </a:rPr>
              <a:t>2. Vorständin </a:t>
            </a:r>
            <a:r>
              <a:rPr lang="de-DE" sz="1050" i="1" dirty="0">
                <a:solidFill>
                  <a:schemeClr val="accent5">
                    <a:lumMod val="50000"/>
                  </a:schemeClr>
                </a:solidFill>
              </a:rPr>
              <a:t>Astrid Engeln</a:t>
            </a:r>
          </a:p>
        </p:txBody>
      </p:sp>
      <p:cxnSp>
        <p:nvCxnSpPr>
          <p:cNvPr id="1028" name="Gerade Verbindung mit Pfeil 1027">
            <a:extLst>
              <a:ext uri="{FF2B5EF4-FFF2-40B4-BE49-F238E27FC236}">
                <a16:creationId xmlns:a16="http://schemas.microsoft.com/office/drawing/2014/main" id="{5F308CBC-3E33-985E-1AB7-4C21A6937E75}"/>
              </a:ext>
            </a:extLst>
          </p:cNvPr>
          <p:cNvCxnSpPr>
            <a:cxnSpLocks/>
          </p:cNvCxnSpPr>
          <p:nvPr/>
        </p:nvCxnSpPr>
        <p:spPr>
          <a:xfrm flipV="1">
            <a:off x="10134188" y="4793194"/>
            <a:ext cx="0" cy="198818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hteck: obere Ecken abgeschnitten 17">
            <a:extLst>
              <a:ext uri="{FF2B5EF4-FFF2-40B4-BE49-F238E27FC236}">
                <a16:creationId xmlns:a16="http://schemas.microsoft.com/office/drawing/2014/main" id="{3BEAAE12-1772-7CFA-03BE-40CEC0BE1157}"/>
              </a:ext>
            </a:extLst>
          </p:cNvPr>
          <p:cNvSpPr/>
          <p:nvPr/>
        </p:nvSpPr>
        <p:spPr>
          <a:xfrm>
            <a:off x="3804360" y="3428511"/>
            <a:ext cx="1868113" cy="1115744"/>
          </a:xfrm>
          <a:prstGeom prst="snip2SameRect">
            <a:avLst/>
          </a:prstGeom>
          <a:solidFill>
            <a:srgbClr val="C1E7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100" b="1" dirty="0">
                <a:solidFill>
                  <a:schemeClr val="bg1"/>
                </a:solidFill>
                <a:highlight>
                  <a:srgbClr val="461E64"/>
                </a:highlight>
              </a:rPr>
              <a:t>Landesweite Bündnisse</a:t>
            </a:r>
            <a:r>
              <a:rPr lang="de-DE" sz="1050" b="1" dirty="0">
                <a:solidFill>
                  <a:schemeClr val="bg1"/>
                </a:solidFill>
                <a:highlight>
                  <a:srgbClr val="461E64"/>
                </a:highlight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50" dirty="0">
                <a:solidFill>
                  <a:schemeClr val="tx1"/>
                </a:solidFill>
              </a:rPr>
              <a:t>Kitabündnis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50" dirty="0">
                <a:solidFill>
                  <a:schemeClr val="tx1"/>
                </a:solidFill>
              </a:rPr>
              <a:t>Bündnis für Qualität im Ganztag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50" i="1" dirty="0">
                <a:solidFill>
                  <a:schemeClr val="tx1"/>
                </a:solidFill>
              </a:rPr>
              <a:t>Vertreterin </a:t>
            </a:r>
            <a:r>
              <a:rPr lang="de-DE" sz="1050" i="1" dirty="0">
                <a:solidFill>
                  <a:schemeClr val="accent5">
                    <a:lumMod val="50000"/>
                  </a:schemeClr>
                </a:solidFill>
              </a:rPr>
              <a:t>Andrea Friedrich</a:t>
            </a:r>
          </a:p>
        </p:txBody>
      </p:sp>
    </p:spTree>
    <p:extLst>
      <p:ext uri="{BB962C8B-B14F-4D97-AF65-F5344CB8AC3E}">
        <p14:creationId xmlns:p14="http://schemas.microsoft.com/office/powerpoint/2010/main" val="903489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373</Words>
  <Application>Microsoft Office PowerPoint</Application>
  <PresentationFormat>Breitbild</PresentationFormat>
  <Paragraphs>60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Susanne Przybilla</dc:creator>
  <cp:lastModifiedBy>Astrid Engeln</cp:lastModifiedBy>
  <cp:revision>53</cp:revision>
  <cp:lastPrinted>2025-01-03T13:18:56Z</cp:lastPrinted>
  <dcterms:created xsi:type="dcterms:W3CDTF">2021-09-08T11:05:34Z</dcterms:created>
  <dcterms:modified xsi:type="dcterms:W3CDTF">2025-05-02T11:53:13Z</dcterms:modified>
</cp:coreProperties>
</file>