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1E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CD0DE-85AB-4B84-A714-264D1E549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9C0D5F3-1B72-465F-B400-38A9F642B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311EF1-1B80-49DD-BB64-9747E4167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F7A13C-E6F6-4F66-ACC1-5A20C5DB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0F7888-7805-4B61-96DA-25C8A1EF5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517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BDDF12-1BE0-4A6E-81E5-896C7AB5B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18DDAA4-F0EE-4D54-9051-1CF518C419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0C1358-D3F2-46E4-BE48-9E3925EE1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A23E74-F904-40FB-B6D6-139888D9A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7AA1BF-C0FE-4D40-B3DD-28DC3C9BE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52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D340045-5878-4664-A251-886B0A898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1BC697A-772B-4CB0-867F-39B4CDB0F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372F0C-6992-4E1D-9DE9-0E5ECFE68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DF842C-AB66-4E5E-824B-2C868652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CDA1F-352B-41A5-A440-B5FA133A8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82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7C8E5C-B3A3-49A4-BD9E-A52FC2348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E9525C-9808-44C5-B8EC-49DA12F9D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B6D26E-8A45-488D-9DF8-4376B3E86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4186BB-AE65-4B6A-84C8-743B2FA5A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64963E-83AD-47A8-98B3-D0636176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431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EF4944-51E4-4E23-B1D6-E33A27EA8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686296-8BFA-4D1F-ACAD-FA6B01D7C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C3238B-24EB-4424-9E11-3E407DCE8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D0B1CE-A885-4A40-ADE4-02032353D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D2DDDC-F753-4196-A54C-1935BEEB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477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B37A42-5177-4458-B0A2-DFB9E1BE0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4EEFAE-4FBB-4431-8430-C3B8E3E57E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DC158D7-08EC-4CFD-A235-2F31DD8AC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D94C3B5-C654-431D-BDF2-C5D575430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D090F27-44D7-406B-AA80-0FE1BAFC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5EAE80-339A-46E4-B1F3-A64DB3EC2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A1D36A-A29E-4CF2-AAA3-09BDF467B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B5C89B8-C27F-481F-89B6-3771E5F3D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2A17B2E-3CC2-474A-BC2D-C933A769E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BDEC7BC-9566-47EF-A1FC-11B756BFA0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5B2F012-E8FA-47EB-8F63-5A21C9C51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EE2C986-23C4-4638-9871-CA7113BCB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A750894-36E6-4617-9A2E-07316815B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7F49F47-3F61-4B3B-903D-C1A1F1412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84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ED0E5B-65E7-4F84-9F73-8D3796B7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A112575-7B36-4C2E-90C7-18207C2CC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908E1B2-AC2E-476F-AB07-E206ACE0F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2F826B8-440E-4DED-AAB8-47050F809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5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0CB3203-A606-45E5-9571-131C64F51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A18A514-FC27-47B9-BAC3-8780F5353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E5C9FF6-8089-4B3C-B1AB-E67CAB5FB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36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FCB18C-3637-4AE6-9EC0-8D3423F21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BE3174-50A0-4CCD-93A7-4D44CEFFE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FC58F70-FA46-492F-BADB-59085A0FD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7EC4B6B-F6C0-46EB-8BF7-E2FD9D461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F1A79C-C869-4EF1-90DA-E7EBD25F5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4231D4-96EB-4F50-A3F0-148BFBC53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08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64E40B-79CD-4AAE-90D1-42B3CE299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4227C53-38FE-4F5E-B5F5-29E51AFEA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BB48C65-D40A-404B-B604-18AA0390A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57A3FF-6030-4988-A483-F0E519C85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17A296-7D60-44C8-9D50-4FFF9345A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2478AD-0402-468C-83D0-473178130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102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4096B50-DAC8-4676-83B0-5A99CA391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4DE980-3A2E-4415-9A37-C753B3B2F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52284D-16F4-4ECA-AFD2-CF213071BF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3701A-86E4-4B6B-BC41-74084809876F}" type="datetimeFigureOut">
              <a:rPr lang="de-DE" smtClean="0"/>
              <a:t>02.01.2025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4DA113-F598-4451-9413-4EB9BEB5F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D3A3B4-D56B-48E1-A277-321508725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2CD14-44EC-4E6C-9C49-B9A8A6EC5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95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1E4C7F9B-7E2C-4192-994E-381D98A5036D}"/>
              </a:ext>
            </a:extLst>
          </p:cNvPr>
          <p:cNvSpPr txBox="1"/>
          <p:nvPr/>
        </p:nvSpPr>
        <p:spPr>
          <a:xfrm>
            <a:off x="6673941" y="1602285"/>
            <a:ext cx="1846621" cy="12618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chemeClr val="bg2">
                    <a:lumMod val="75000"/>
                  </a:schemeClr>
                </a:solidFill>
              </a:rPr>
              <a:t>Expertendialog (ruhend)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Beratung mit dem MBJS zu aktuellen Anlässen </a:t>
            </a:r>
          </a:p>
          <a:p>
            <a:r>
              <a:rPr lang="de-DE" sz="1100" i="1" dirty="0"/>
              <a:t>Vertreterin: </a:t>
            </a:r>
            <a:r>
              <a:rPr lang="de-DE" sz="1100" b="1" i="1" dirty="0">
                <a:solidFill>
                  <a:schemeClr val="tx2"/>
                </a:solidFill>
              </a:rPr>
              <a:t>Svenja Gottschling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7D08375-746C-4A9D-9447-7B1140489103}"/>
              </a:ext>
            </a:extLst>
          </p:cNvPr>
          <p:cNvSpPr txBox="1"/>
          <p:nvPr/>
        </p:nvSpPr>
        <p:spPr>
          <a:xfrm>
            <a:off x="2674280" y="2893202"/>
            <a:ext cx="2702873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b="1" dirty="0"/>
              <a:t>UA Kita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Diskussion und Beratung zu Themen der Kindertagesbetreuung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Empfehlungen an den LKJA</a:t>
            </a:r>
          </a:p>
          <a:p>
            <a:r>
              <a:rPr lang="de-DE" sz="1100" i="1" dirty="0"/>
              <a:t>Vertreterin: </a:t>
            </a:r>
            <a:r>
              <a:rPr lang="de-DE" sz="1100" b="1" i="1" dirty="0">
                <a:solidFill>
                  <a:schemeClr val="tx2"/>
                </a:solidFill>
              </a:rPr>
              <a:t>Svenja Gottschling (DWBO)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BB43878-02F7-47E1-BC1E-89A1865E8A8F}"/>
              </a:ext>
            </a:extLst>
          </p:cNvPr>
          <p:cNvSpPr txBox="1"/>
          <p:nvPr/>
        </p:nvSpPr>
        <p:spPr>
          <a:xfrm>
            <a:off x="115056" y="2529799"/>
            <a:ext cx="2237619" cy="1862048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00" b="1" dirty="0"/>
              <a:t>LIGA FA 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Erarbeiten und Kommunizieren von Positionen der freien Träger zu Kitathemen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Fachreferent*innen Kita/Kinder- und Jugendhilfe der Verbände der freien Wohlfahrtspflege</a:t>
            </a:r>
          </a:p>
          <a:p>
            <a:r>
              <a:rPr lang="de-DE" sz="1100" i="1" dirty="0"/>
              <a:t>Vertreterin</a:t>
            </a:r>
            <a:r>
              <a:rPr lang="de-DE" sz="1100" b="1" i="1" dirty="0">
                <a:solidFill>
                  <a:srgbClr val="461E64"/>
                </a:solidFill>
              </a:rPr>
              <a:t>: Svenja Gottschling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03031E8-DF9E-41B4-8D70-A011FD2C4D1A}"/>
              </a:ext>
            </a:extLst>
          </p:cNvPr>
          <p:cNvSpPr txBox="1"/>
          <p:nvPr/>
        </p:nvSpPr>
        <p:spPr>
          <a:xfrm>
            <a:off x="115056" y="1572498"/>
            <a:ext cx="2237619" cy="92333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00" b="1" dirty="0"/>
              <a:t>LIGA der freien Wohlfahrtspflege </a:t>
            </a:r>
          </a:p>
          <a:p>
            <a:r>
              <a:rPr lang="de-DE" sz="1100" i="1" dirty="0"/>
              <a:t>vertreten durch </a:t>
            </a:r>
            <a:r>
              <a:rPr lang="de-DE" sz="1100" b="1" i="1" dirty="0">
                <a:solidFill>
                  <a:srgbClr val="461E64"/>
                </a:solidFill>
              </a:rPr>
              <a:t>DWBO- Vorständin Andrea Asch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2D8C6F1-0140-4F38-B763-ABD05566FDE8}"/>
              </a:ext>
            </a:extLst>
          </p:cNvPr>
          <p:cNvSpPr txBox="1"/>
          <p:nvPr/>
        </p:nvSpPr>
        <p:spPr>
          <a:xfrm>
            <a:off x="402284" y="6121877"/>
            <a:ext cx="4093828" cy="84638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600" b="1" dirty="0"/>
              <a:t>Regionalkonferenz der Kitaträger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Trägervertreter*innen (Pfarrer*innen, GKR, Vorstände, Geschäftsführungen), Kita-Leitungen, Fachberatungen</a:t>
            </a:r>
          </a:p>
          <a:p>
            <a:r>
              <a:rPr lang="de-DE" sz="1100" i="1" dirty="0"/>
              <a:t>Verantw. </a:t>
            </a:r>
            <a:r>
              <a:rPr lang="de-DE" sz="1100" b="1" i="1">
                <a:solidFill>
                  <a:schemeClr val="tx2"/>
                </a:solidFill>
              </a:rPr>
              <a:t>Svenja Gottschling</a:t>
            </a:r>
            <a:endParaRPr lang="de-DE" sz="1100" i="1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E4946B3-1059-4AC4-92D8-AC7C23E29703}"/>
              </a:ext>
            </a:extLst>
          </p:cNvPr>
          <p:cNvSpPr txBox="1"/>
          <p:nvPr/>
        </p:nvSpPr>
        <p:spPr>
          <a:xfrm>
            <a:off x="5010248" y="6158828"/>
            <a:ext cx="3248005" cy="677108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1600" b="1" dirty="0"/>
              <a:t>Beratungsausschuss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Trägervertreter*innen größerer Verbände oder KK</a:t>
            </a:r>
          </a:p>
          <a:p>
            <a:r>
              <a:rPr lang="de-DE" sz="1100" dirty="0"/>
              <a:t>Verantw. </a:t>
            </a:r>
            <a:r>
              <a:rPr lang="de-DE" sz="1100" b="1" dirty="0">
                <a:solidFill>
                  <a:schemeClr val="tx2"/>
                </a:solidFill>
              </a:rPr>
              <a:t>Svenja Gottschling, Astrid Engeln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3E13CE4-A6C9-4C88-AF64-85F53781285A}"/>
              </a:ext>
            </a:extLst>
          </p:cNvPr>
          <p:cNvSpPr txBox="1"/>
          <p:nvPr/>
        </p:nvSpPr>
        <p:spPr>
          <a:xfrm>
            <a:off x="8818370" y="6077766"/>
            <a:ext cx="3166952" cy="84638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600" b="1" dirty="0"/>
              <a:t>EFABS Fachberater*</a:t>
            </a:r>
            <a:r>
              <a:rPr lang="de-DE" sz="1600" b="1" dirty="0" err="1"/>
              <a:t>innenkonvent</a:t>
            </a:r>
            <a:endParaRPr lang="de-DE" sz="16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Fachberater*innen der diakonischen Einrichtungen und der Kirchenkreise</a:t>
            </a:r>
          </a:p>
          <a:p>
            <a:r>
              <a:rPr lang="de-DE" sz="1100" i="1" dirty="0"/>
              <a:t>Verantw</a:t>
            </a:r>
            <a:r>
              <a:rPr lang="de-DE" sz="1100" i="1" dirty="0">
                <a:solidFill>
                  <a:schemeClr val="tx2"/>
                </a:solidFill>
              </a:rPr>
              <a:t>. </a:t>
            </a:r>
            <a:r>
              <a:rPr lang="de-DE" sz="1100" b="1" i="1" dirty="0">
                <a:solidFill>
                  <a:schemeClr val="tx2"/>
                </a:solidFill>
              </a:rPr>
              <a:t>Svenja Gottschling, Andrea Friedrich </a:t>
            </a:r>
            <a:endParaRPr lang="de-DE" sz="1100" b="1" i="1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CFC30F5-CEF9-49DE-BA35-A49E58160BBF}"/>
              </a:ext>
            </a:extLst>
          </p:cNvPr>
          <p:cNvSpPr txBox="1"/>
          <p:nvPr/>
        </p:nvSpPr>
        <p:spPr>
          <a:xfrm>
            <a:off x="4417816" y="866634"/>
            <a:ext cx="33203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rgbClr val="C00000"/>
                </a:solidFill>
              </a:rPr>
              <a:t>Ministerium für Bildung, Jugend und Sport (MBJS) 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9161ED2-F653-412A-945B-F24FF8610AAE}"/>
              </a:ext>
            </a:extLst>
          </p:cNvPr>
          <p:cNvSpPr txBox="1"/>
          <p:nvPr/>
        </p:nvSpPr>
        <p:spPr>
          <a:xfrm>
            <a:off x="115056" y="106636"/>
            <a:ext cx="41603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Gremienstruktur - Beteiligungsmöglichkeiten des VETK</a:t>
            </a:r>
          </a:p>
          <a:p>
            <a:r>
              <a:rPr lang="de-DE" sz="1400" dirty="0"/>
              <a:t>Stand: Januar 2025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728E9FFE-6749-4712-AF98-949F8F71DC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501" y="53177"/>
            <a:ext cx="1047750" cy="838200"/>
          </a:xfrm>
          <a:prstGeom prst="rect">
            <a:avLst/>
          </a:prstGeom>
        </p:spPr>
      </p:pic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2BF063ED-9313-420E-83D2-4B59AAF81078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1661020" y="1143633"/>
            <a:ext cx="4416994" cy="36412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9530E782-AAF2-44A2-9482-8292AB0BA782}"/>
              </a:ext>
            </a:extLst>
          </p:cNvPr>
          <p:cNvCxnSpPr>
            <a:cxnSpLocks/>
            <a:stCxn id="7" idx="0"/>
            <a:endCxn id="9" idx="2"/>
          </p:cNvCxnSpPr>
          <p:nvPr/>
        </p:nvCxnSpPr>
        <p:spPr>
          <a:xfrm flipV="1">
            <a:off x="1233866" y="2495828"/>
            <a:ext cx="0" cy="3397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AF53E8C4-C93E-4C28-8281-DAF1F5001DDF}"/>
              </a:ext>
            </a:extLst>
          </p:cNvPr>
          <p:cNvSpPr txBox="1"/>
          <p:nvPr/>
        </p:nvSpPr>
        <p:spPr>
          <a:xfrm>
            <a:off x="8902487" y="1576256"/>
            <a:ext cx="1633707" cy="17697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chemeClr val="bg2">
                    <a:lumMod val="75000"/>
                  </a:schemeClr>
                </a:solidFill>
              </a:rPr>
              <a:t>Praxisdialog (ruhend)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Beratung mit dem MBJS zum Qualitäts-rahmen/Bildungsplan parallel zur Bildungskommission</a:t>
            </a:r>
          </a:p>
          <a:p>
            <a:r>
              <a:rPr lang="de-DE" sz="1100" i="1" dirty="0"/>
              <a:t>Vertreterin: </a:t>
            </a:r>
            <a:r>
              <a:rPr lang="de-DE" sz="1100" b="1" i="1" dirty="0">
                <a:solidFill>
                  <a:schemeClr val="tx2"/>
                </a:solidFill>
              </a:rPr>
              <a:t>Andrea Friedrich</a:t>
            </a:r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6092360B-BB15-4E55-9990-72E38C8C1F7C}"/>
              </a:ext>
            </a:extLst>
          </p:cNvPr>
          <p:cNvCxnSpPr>
            <a:cxnSpLocks/>
          </p:cNvCxnSpPr>
          <p:nvPr/>
        </p:nvCxnSpPr>
        <p:spPr>
          <a:xfrm>
            <a:off x="4496113" y="1570672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5" name="Gerade Verbindung mit Pfeil 1044">
            <a:extLst>
              <a:ext uri="{FF2B5EF4-FFF2-40B4-BE49-F238E27FC236}">
                <a16:creationId xmlns:a16="http://schemas.microsoft.com/office/drawing/2014/main" id="{8DCA3DCB-DBE1-4CD1-A0E1-51CD3839F54E}"/>
              </a:ext>
            </a:extLst>
          </p:cNvPr>
          <p:cNvCxnSpPr>
            <a:stCxn id="4" idx="0"/>
            <a:endCxn id="13" idx="2"/>
          </p:cNvCxnSpPr>
          <p:nvPr/>
        </p:nvCxnSpPr>
        <p:spPr>
          <a:xfrm flipH="1" flipV="1">
            <a:off x="6078014" y="1143633"/>
            <a:ext cx="1519238" cy="45865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Gerade Verbindung mit Pfeil 1048">
            <a:extLst>
              <a:ext uri="{FF2B5EF4-FFF2-40B4-BE49-F238E27FC236}">
                <a16:creationId xmlns:a16="http://schemas.microsoft.com/office/drawing/2014/main" id="{30BC83B9-415B-4D4A-AB01-496669A748DC}"/>
              </a:ext>
            </a:extLst>
          </p:cNvPr>
          <p:cNvCxnSpPr>
            <a:stCxn id="30" idx="0"/>
            <a:endCxn id="13" idx="2"/>
          </p:cNvCxnSpPr>
          <p:nvPr/>
        </p:nvCxnSpPr>
        <p:spPr>
          <a:xfrm flipH="1" flipV="1">
            <a:off x="6078014" y="1143633"/>
            <a:ext cx="3641327" cy="43262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0" name="Rechteck 1049">
            <a:extLst>
              <a:ext uri="{FF2B5EF4-FFF2-40B4-BE49-F238E27FC236}">
                <a16:creationId xmlns:a16="http://schemas.microsoft.com/office/drawing/2014/main" id="{EEC3AA3A-55A3-427B-89B7-43714443E4A5}"/>
              </a:ext>
            </a:extLst>
          </p:cNvPr>
          <p:cNvSpPr/>
          <p:nvPr/>
        </p:nvSpPr>
        <p:spPr>
          <a:xfrm>
            <a:off x="4229893" y="1462249"/>
            <a:ext cx="453639" cy="2824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31" name="Gerade Verbindung mit Pfeil 1030">
            <a:extLst>
              <a:ext uri="{FF2B5EF4-FFF2-40B4-BE49-F238E27FC236}">
                <a16:creationId xmlns:a16="http://schemas.microsoft.com/office/drawing/2014/main" id="{FA755822-2AC8-420D-8672-10F016CD247F}"/>
              </a:ext>
            </a:extLst>
          </p:cNvPr>
          <p:cNvCxnSpPr>
            <a:cxnSpLocks/>
          </p:cNvCxnSpPr>
          <p:nvPr/>
        </p:nvCxnSpPr>
        <p:spPr>
          <a:xfrm flipV="1">
            <a:off x="4400972" y="1211600"/>
            <a:ext cx="1581901" cy="42703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feld 57">
            <a:extLst>
              <a:ext uri="{FF2B5EF4-FFF2-40B4-BE49-F238E27FC236}">
                <a16:creationId xmlns:a16="http://schemas.microsoft.com/office/drawing/2014/main" id="{A0392C8D-2A9A-4FF2-A72D-A07D895E74C1}"/>
              </a:ext>
            </a:extLst>
          </p:cNvPr>
          <p:cNvSpPr txBox="1"/>
          <p:nvPr/>
        </p:nvSpPr>
        <p:spPr>
          <a:xfrm>
            <a:off x="2647991" y="1576256"/>
            <a:ext cx="3696243" cy="13542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b="1" dirty="0"/>
              <a:t>LKJA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Diskussion und Beratung zu Aufgaben der Kinder- und Jugendhilfe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Befassungsrecht, </a:t>
            </a:r>
            <a:r>
              <a:rPr lang="de-DE" sz="1100" b="1" dirty="0" err="1"/>
              <a:t>Benehmensherstellung</a:t>
            </a:r>
            <a:r>
              <a:rPr lang="de-DE" sz="1100" b="1" dirty="0"/>
              <a:t> </a:t>
            </a:r>
            <a:r>
              <a:rPr lang="de-DE" sz="1100" dirty="0"/>
              <a:t>zu Beschlussvorlagen des MBJS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100" dirty="0"/>
              <a:t>eigene Positionspapiere und Empfehlungen</a:t>
            </a:r>
          </a:p>
          <a:p>
            <a:r>
              <a:rPr lang="de-DE" sz="1100" i="1" dirty="0"/>
              <a:t>Vertreterin </a:t>
            </a:r>
            <a:r>
              <a:rPr lang="de-DE" sz="1100" b="1" i="1" dirty="0"/>
              <a:t>: </a:t>
            </a:r>
            <a:r>
              <a:rPr lang="de-DE" sz="1100" b="1" i="1" dirty="0">
                <a:solidFill>
                  <a:schemeClr val="tx2"/>
                </a:solidFill>
              </a:rPr>
              <a:t>Svenja Gottschling (DWBO)</a:t>
            </a:r>
          </a:p>
        </p:txBody>
      </p:sp>
      <p:cxnSp>
        <p:nvCxnSpPr>
          <p:cNvPr id="1055" name="Gerade Verbindung mit Pfeil 1054">
            <a:extLst>
              <a:ext uri="{FF2B5EF4-FFF2-40B4-BE49-F238E27FC236}">
                <a16:creationId xmlns:a16="http://schemas.microsoft.com/office/drawing/2014/main" id="{06D56F99-A427-4565-9DA8-F9861D12BF94}"/>
              </a:ext>
            </a:extLst>
          </p:cNvPr>
          <p:cNvCxnSpPr>
            <a:cxnSpLocks/>
          </p:cNvCxnSpPr>
          <p:nvPr/>
        </p:nvCxnSpPr>
        <p:spPr>
          <a:xfrm flipV="1">
            <a:off x="2352675" y="5436383"/>
            <a:ext cx="2657573" cy="641383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36776DE6-71E2-4D08-ABA6-5C869AF57DAE}"/>
              </a:ext>
            </a:extLst>
          </p:cNvPr>
          <p:cNvCxnSpPr>
            <a:cxnSpLocks/>
          </p:cNvCxnSpPr>
          <p:nvPr/>
        </p:nvCxnSpPr>
        <p:spPr>
          <a:xfrm flipH="1" flipV="1">
            <a:off x="6344234" y="5394174"/>
            <a:ext cx="3680610" cy="597192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AB247222-FEC6-43EF-955A-750A198AD1A7}"/>
              </a:ext>
            </a:extLst>
          </p:cNvPr>
          <p:cNvCxnSpPr>
            <a:cxnSpLocks/>
          </p:cNvCxnSpPr>
          <p:nvPr/>
        </p:nvCxnSpPr>
        <p:spPr>
          <a:xfrm flipH="1" flipV="1">
            <a:off x="1820411" y="4498816"/>
            <a:ext cx="2164360" cy="49077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8" name="Gerade Verbindung mit Pfeil 1057">
            <a:extLst>
              <a:ext uri="{FF2B5EF4-FFF2-40B4-BE49-F238E27FC236}">
                <a16:creationId xmlns:a16="http://schemas.microsoft.com/office/drawing/2014/main" id="{7E229103-82B8-4FA9-9B64-8787FB7C58E1}"/>
              </a:ext>
            </a:extLst>
          </p:cNvPr>
          <p:cNvCxnSpPr>
            <a:cxnSpLocks/>
          </p:cNvCxnSpPr>
          <p:nvPr/>
        </p:nvCxnSpPr>
        <p:spPr>
          <a:xfrm flipV="1">
            <a:off x="5567436" y="3154614"/>
            <a:ext cx="0" cy="115732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0" name="Gerade Verbindung mit Pfeil 1059">
            <a:extLst>
              <a:ext uri="{FF2B5EF4-FFF2-40B4-BE49-F238E27FC236}">
                <a16:creationId xmlns:a16="http://schemas.microsoft.com/office/drawing/2014/main" id="{AF6A9DAB-9C66-4D0B-98D3-87484110746C}"/>
              </a:ext>
            </a:extLst>
          </p:cNvPr>
          <p:cNvCxnSpPr>
            <a:cxnSpLocks/>
            <a:stCxn id="1096" idx="0"/>
          </p:cNvCxnSpPr>
          <p:nvPr/>
        </p:nvCxnSpPr>
        <p:spPr>
          <a:xfrm flipV="1">
            <a:off x="6099176" y="2580420"/>
            <a:ext cx="1158755" cy="185479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5" name="Gerade Verbindung mit Pfeil 1064">
            <a:extLst>
              <a:ext uri="{FF2B5EF4-FFF2-40B4-BE49-F238E27FC236}">
                <a16:creationId xmlns:a16="http://schemas.microsoft.com/office/drawing/2014/main" id="{74BCDC66-5F5B-4929-AD2A-EA68CF68FB63}"/>
              </a:ext>
            </a:extLst>
          </p:cNvPr>
          <p:cNvCxnSpPr>
            <a:cxnSpLocks/>
            <a:stCxn id="1096" idx="0"/>
          </p:cNvCxnSpPr>
          <p:nvPr/>
        </p:nvCxnSpPr>
        <p:spPr>
          <a:xfrm flipV="1">
            <a:off x="6099176" y="2652294"/>
            <a:ext cx="2650541" cy="178291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6" name="Grafik 1095">
            <a:extLst>
              <a:ext uri="{FF2B5EF4-FFF2-40B4-BE49-F238E27FC236}">
                <a16:creationId xmlns:a16="http://schemas.microsoft.com/office/drawing/2014/main" id="{1AB0D1E6-EA7E-45B1-BF06-809C30899C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901" y="4435212"/>
            <a:ext cx="3950550" cy="87790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" name="Gerade Verbindung mit Pfeil 2"/>
          <p:cNvCxnSpPr/>
          <p:nvPr/>
        </p:nvCxnSpPr>
        <p:spPr>
          <a:xfrm>
            <a:off x="8145461" y="5206536"/>
            <a:ext cx="285855" cy="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 flipH="1">
            <a:off x="7076804" y="5663165"/>
            <a:ext cx="1443757" cy="474181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>
            <a:cxnSpLocks/>
          </p:cNvCxnSpPr>
          <p:nvPr/>
        </p:nvCxnSpPr>
        <p:spPr>
          <a:xfrm>
            <a:off x="6110376" y="5555908"/>
            <a:ext cx="0" cy="474181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>
            <a:cxnSpLocks/>
          </p:cNvCxnSpPr>
          <p:nvPr/>
        </p:nvCxnSpPr>
        <p:spPr>
          <a:xfrm flipH="1">
            <a:off x="2352674" y="5579539"/>
            <a:ext cx="2048298" cy="498227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fik 17">
            <a:extLst>
              <a:ext uri="{FF2B5EF4-FFF2-40B4-BE49-F238E27FC236}">
                <a16:creationId xmlns:a16="http://schemas.microsoft.com/office/drawing/2014/main" id="{A977DCCB-78BE-2F2F-6E27-090AEA1BC7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4468" y="3939654"/>
            <a:ext cx="3511600" cy="1853345"/>
          </a:xfrm>
          <a:prstGeom prst="rect">
            <a:avLst/>
          </a:prstGeom>
        </p:spPr>
      </p:pic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B06864DF-F57E-3FDD-02D7-44F982C558CE}"/>
              </a:ext>
            </a:extLst>
          </p:cNvPr>
          <p:cNvCxnSpPr>
            <a:cxnSpLocks/>
          </p:cNvCxnSpPr>
          <p:nvPr/>
        </p:nvCxnSpPr>
        <p:spPr>
          <a:xfrm flipH="1">
            <a:off x="8101630" y="5206536"/>
            <a:ext cx="297762" cy="0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38A59A7D-4A16-257A-BB40-3502BE1AF080}"/>
              </a:ext>
            </a:extLst>
          </p:cNvPr>
          <p:cNvCxnSpPr>
            <a:cxnSpLocks/>
          </p:cNvCxnSpPr>
          <p:nvPr/>
        </p:nvCxnSpPr>
        <p:spPr>
          <a:xfrm flipV="1">
            <a:off x="7688868" y="5661665"/>
            <a:ext cx="831693" cy="278284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>
            <a:extLst>
              <a:ext uri="{FF2B5EF4-FFF2-40B4-BE49-F238E27FC236}">
                <a16:creationId xmlns:a16="http://schemas.microsoft.com/office/drawing/2014/main" id="{9D0DC9A6-FD13-8C40-5139-67962B2896C0}"/>
              </a:ext>
            </a:extLst>
          </p:cNvPr>
          <p:cNvCxnSpPr/>
          <p:nvPr/>
        </p:nvCxnSpPr>
        <p:spPr>
          <a:xfrm flipV="1">
            <a:off x="6110376" y="5420081"/>
            <a:ext cx="0" cy="408571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Gerade Verbindung mit Pfeil 1026">
            <a:extLst>
              <a:ext uri="{FF2B5EF4-FFF2-40B4-BE49-F238E27FC236}">
                <a16:creationId xmlns:a16="http://schemas.microsoft.com/office/drawing/2014/main" id="{172A65F7-016B-C290-E2F8-8090D7881A9E}"/>
              </a:ext>
            </a:extLst>
          </p:cNvPr>
          <p:cNvCxnSpPr>
            <a:cxnSpLocks/>
          </p:cNvCxnSpPr>
          <p:nvPr/>
        </p:nvCxnSpPr>
        <p:spPr>
          <a:xfrm>
            <a:off x="6437912" y="5420081"/>
            <a:ext cx="3695989" cy="586174"/>
          </a:xfrm>
          <a:prstGeom prst="straightConnector1">
            <a:avLst/>
          </a:prstGeom>
          <a:ln>
            <a:solidFill>
              <a:srgbClr val="461E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489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Breitbild</PresentationFormat>
  <Paragraphs>33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 Przybilla</dc:creator>
  <cp:lastModifiedBy>Astrid Engeln</cp:lastModifiedBy>
  <cp:revision>39</cp:revision>
  <cp:lastPrinted>2021-09-08T12:23:21Z</cp:lastPrinted>
  <dcterms:created xsi:type="dcterms:W3CDTF">2021-09-08T11:05:34Z</dcterms:created>
  <dcterms:modified xsi:type="dcterms:W3CDTF">2025-01-02T14:45:07Z</dcterms:modified>
</cp:coreProperties>
</file>